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393" r:id="rId2"/>
    <p:sldId id="331" r:id="rId3"/>
    <p:sldId id="395" r:id="rId4"/>
    <p:sldId id="403" r:id="rId5"/>
    <p:sldId id="327" r:id="rId6"/>
    <p:sldId id="399" r:id="rId7"/>
    <p:sldId id="346" r:id="rId8"/>
    <p:sldId id="334" r:id="rId9"/>
    <p:sldId id="335" r:id="rId10"/>
    <p:sldId id="337" r:id="rId11"/>
    <p:sldId id="321" r:id="rId12"/>
    <p:sldId id="322" r:id="rId13"/>
    <p:sldId id="392" r:id="rId14"/>
    <p:sldId id="397" r:id="rId15"/>
    <p:sldId id="404" r:id="rId16"/>
    <p:sldId id="373" r:id="rId17"/>
    <p:sldId id="398" r:id="rId18"/>
    <p:sldId id="357" r:id="rId1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Designformatvorlage 1 - Akz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202" autoAdjust="0"/>
    <p:restoredTop sz="94629"/>
  </p:normalViewPr>
  <p:slideViewPr>
    <p:cSldViewPr snapToGrid="0" snapToObjects="1">
      <p:cViewPr varScale="1">
        <p:scale>
          <a:sx n="82" d="100"/>
          <a:sy n="82" d="100"/>
        </p:scale>
        <p:origin x="96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C0AAB-B8F3-9045-BB45-2A5645995346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685DDE-19A7-2E47-98CC-82CA07E25F4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0866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A71AC8-3B25-0641-8008-89EABB47ECA7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87131A-7962-5046-80FC-C082A782E7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842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209675" y="704850"/>
            <a:ext cx="4506913" cy="3379788"/>
          </a:xfrm>
          <a:prstGeom prst="rect">
            <a:avLst/>
          </a:prstGeom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4574" y="4366583"/>
            <a:ext cx="5037727" cy="4084868"/>
          </a:xfrm>
          <a:prstGeom prst="rect">
            <a:avLst/>
          </a:prstGeom>
          <a:ln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851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0BB81D8F-C7DC-2C4C-87AD-677841728E08}" type="slidenum">
              <a:rPr lang="de-DE">
                <a:latin typeface="Arial" charset="0"/>
              </a:rPr>
              <a:pPr eaLnBrk="1" hangingPunct="1"/>
              <a:t>7</a:t>
            </a:fld>
            <a:endParaRPr lang="de-DE">
              <a:latin typeface="Arial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01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FCB566C0-F765-3340-8E9C-DF6702CEC92A}" type="slidenum">
              <a:rPr lang="de-DE">
                <a:latin typeface="Arial" charset="0"/>
              </a:rPr>
              <a:pPr eaLnBrk="1" hangingPunct="1"/>
              <a:t>8</a:t>
            </a:fld>
            <a:endParaRPr lang="de-DE">
              <a:latin typeface="Arial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652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86E85F41-8016-724F-8C63-8D7E28DF4FEB}" type="slidenum">
              <a:rPr lang="de-DE">
                <a:latin typeface="Arial" charset="0"/>
              </a:rPr>
              <a:pPr eaLnBrk="1" hangingPunct="1"/>
              <a:t>9</a:t>
            </a:fld>
            <a:endParaRPr lang="de-DE">
              <a:latin typeface="Arial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568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eaLnBrk="1" hangingPunct="1"/>
            <a:fld id="{760C4D8D-BE2A-D943-8D92-F9404AD4668B}" type="slidenum">
              <a:rPr lang="de-DE">
                <a:latin typeface="Arial" charset="0"/>
              </a:rPr>
              <a:pPr eaLnBrk="1" hangingPunct="1"/>
              <a:t>10</a:t>
            </a:fld>
            <a:endParaRPr lang="de-DE">
              <a:latin typeface="Arial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1959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1FED4E-1132-1E42-8B80-21F522ED94F4}" type="slidenum">
              <a:rPr lang="de-DE"/>
              <a:pPr>
                <a:defRPr/>
              </a:pPr>
              <a:t>11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348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2D9D07-E96B-6444-8498-C909F679EE47}" type="slidenum">
              <a:rPr lang="de-DE"/>
              <a:pPr>
                <a:defRPr/>
              </a:pPr>
              <a:t>12</a:t>
            </a:fld>
            <a:endParaRPr lang="de-DE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9648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AB1D47C-9A63-604E-9181-F7B42AF74973}" type="slidenum">
              <a:rPr lang="de-DE"/>
              <a:pPr>
                <a:defRPr/>
              </a:pPr>
              <a:t>13</a:t>
            </a:fld>
            <a:endParaRPr lang="de-DE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634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 algn="ctr">
              <a:defRPr sz="4400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2915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8368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833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66800" y="314325"/>
            <a:ext cx="7924800" cy="628650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066800" y="1638300"/>
            <a:ext cx="7924800" cy="49657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9E55E-A3D0-9C40-934E-12861179A69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2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6623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0964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2116667"/>
            <a:ext cx="4038600" cy="4009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2116667"/>
            <a:ext cx="4038600" cy="4009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074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214365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977443"/>
            <a:ext cx="4040188" cy="315048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214065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977443"/>
            <a:ext cx="4041775" cy="31487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4658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65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7711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30810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308101"/>
            <a:ext cx="5111750" cy="48180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695221"/>
            <a:ext cx="3008313" cy="34309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299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457200" y="1326443"/>
            <a:ext cx="8229600" cy="34011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CH"/>
              <a:t>Bild auf Platzhalter ziehen oder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47430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67862" y="1300447"/>
            <a:ext cx="8390489" cy="65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CH" dirty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67862" y="2062337"/>
            <a:ext cx="8390489" cy="4121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CH" dirty="0"/>
              <a:t>Mastertextformat bearbeiten</a:t>
            </a:r>
          </a:p>
          <a:p>
            <a:pPr lvl="1"/>
            <a:r>
              <a:rPr lang="de-CH" dirty="0"/>
              <a:t>Zweite Ebene</a:t>
            </a:r>
          </a:p>
          <a:p>
            <a:pPr lvl="2"/>
            <a:r>
              <a:rPr lang="de-CH" dirty="0"/>
              <a:t>Dritte Ebene</a:t>
            </a:r>
          </a:p>
          <a:p>
            <a:pPr lvl="3"/>
            <a:r>
              <a:rPr lang="de-CH" dirty="0"/>
              <a:t>Vierte Ebene</a:t>
            </a:r>
          </a:p>
          <a:p>
            <a:pPr lvl="4"/>
            <a:r>
              <a:rPr lang="de-CH" dirty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fld id="{B3F53224-F52E-FA47-A61E-EE24D973CC55}" type="datetimeFigureOut">
              <a:rPr lang="de-DE" smtClean="0"/>
              <a:t>22.08.2025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+mn-lt"/>
                <a:cs typeface="Verdana"/>
              </a:defRPr>
            </a:lvl1pPr>
          </a:lstStyle>
          <a:p>
            <a:fld id="{1F66F5D6-108E-EC42-A43B-7C7319223643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Bild 6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" y="354330"/>
            <a:ext cx="516255" cy="57594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hteck 7"/>
          <p:cNvSpPr/>
          <p:nvPr/>
        </p:nvSpPr>
        <p:spPr>
          <a:xfrm>
            <a:off x="1130300" y="286564"/>
            <a:ext cx="311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" algn="l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Bündner Kantonsschule</a:t>
            </a:r>
            <a:endParaRPr lang="de-DE" sz="800" dirty="0">
              <a:solidFill>
                <a:srgbClr val="FFFFFF"/>
              </a:solidFill>
              <a:latin typeface="+mn-lt"/>
              <a:ea typeface="Times"/>
              <a:cs typeface="Verdana"/>
            </a:endParaRPr>
          </a:p>
          <a:p>
            <a:pPr indent="635" algn="l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Scola </a:t>
            </a: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chantunala</a:t>
            </a: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grischuna</a:t>
            </a:r>
            <a:endParaRPr lang="de-DE" sz="800" dirty="0">
              <a:solidFill>
                <a:srgbClr val="FFFFFF"/>
              </a:solidFill>
              <a:latin typeface="+mn-lt"/>
              <a:ea typeface="Times"/>
              <a:cs typeface="Verdana"/>
            </a:endParaRP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Scuola</a:t>
            </a: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cantonale</a:t>
            </a: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 </a:t>
            </a: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grigione</a:t>
            </a:r>
            <a:endParaRPr lang="de-DE" sz="1200" dirty="0">
              <a:solidFill>
                <a:srgbClr val="FFFFFF"/>
              </a:solidFill>
              <a:effectLst/>
              <a:latin typeface="+mn-lt"/>
              <a:ea typeface="Times"/>
              <a:cs typeface="Verdana"/>
            </a:endParaRPr>
          </a:p>
        </p:txBody>
      </p:sp>
      <p:cxnSp>
        <p:nvCxnSpPr>
          <p:cNvPr id="11" name="Gerade Verbindung 10"/>
          <p:cNvCxnSpPr/>
          <p:nvPr/>
        </p:nvCxnSpPr>
        <p:spPr>
          <a:xfrm>
            <a:off x="465941" y="1019644"/>
            <a:ext cx="8201340" cy="0"/>
          </a:xfrm>
          <a:prstGeom prst="line">
            <a:avLst/>
          </a:prstGeom>
          <a:ln w="38100">
            <a:solidFill>
              <a:srgbClr val="00399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 9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41" y="354330"/>
            <a:ext cx="516255" cy="5759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erade Verbindung 13"/>
          <p:cNvCxnSpPr/>
          <p:nvPr/>
        </p:nvCxnSpPr>
        <p:spPr>
          <a:xfrm>
            <a:off x="465941" y="1019644"/>
            <a:ext cx="8201340" cy="0"/>
          </a:xfrm>
          <a:prstGeom prst="line">
            <a:avLst/>
          </a:prstGeom>
          <a:ln w="38100">
            <a:solidFill>
              <a:srgbClr val="3A80B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hteck 14"/>
          <p:cNvSpPr/>
          <p:nvPr/>
        </p:nvSpPr>
        <p:spPr>
          <a:xfrm>
            <a:off x="5640308" y="286564"/>
            <a:ext cx="3118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35" algn="r">
              <a:spcBef>
                <a:spcPts val="0"/>
              </a:spcBef>
              <a:spcAft>
                <a:spcPts val="0"/>
              </a:spcAft>
            </a:pPr>
            <a:r>
              <a:rPr lang="de-DE" sz="1200" dirty="0">
                <a:solidFill>
                  <a:srgbClr val="FFFFFF"/>
                </a:solidFill>
                <a:latin typeface="+mn-lt"/>
                <a:ea typeface="Times"/>
                <a:cs typeface="Verdana"/>
              </a:rPr>
              <a:t>Leitung</a:t>
            </a:r>
            <a:endParaRPr lang="de-DE" sz="800" dirty="0">
              <a:solidFill>
                <a:srgbClr val="FFFFFF"/>
              </a:solidFill>
              <a:latin typeface="+mn-lt"/>
              <a:ea typeface="Times"/>
              <a:cs typeface="Verdana"/>
            </a:endParaRPr>
          </a:p>
          <a:p>
            <a:pPr indent="635" algn="r">
              <a:spcBef>
                <a:spcPts val="0"/>
              </a:spcBef>
              <a:spcAft>
                <a:spcPts val="0"/>
              </a:spcAft>
            </a:pPr>
            <a:r>
              <a:rPr lang="de-DE" sz="1200" dirty="0" err="1">
                <a:solidFill>
                  <a:srgbClr val="FFFFFF"/>
                </a:solidFill>
                <a:latin typeface="+mn-lt"/>
                <a:ea typeface="Times"/>
                <a:cs typeface="Verdana"/>
              </a:rPr>
              <a:t>Direcziun</a:t>
            </a:r>
            <a:endParaRPr lang="de-DE" sz="800" dirty="0">
              <a:solidFill>
                <a:srgbClr val="FFFFFF"/>
              </a:solidFill>
              <a:latin typeface="+mn-lt"/>
              <a:ea typeface="Times"/>
              <a:cs typeface="Verdana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de-DE" sz="1200" kern="1200" dirty="0" err="1">
                <a:solidFill>
                  <a:schemeClr val="bg1"/>
                </a:solidFill>
                <a:effectLst/>
                <a:latin typeface="+mn-lt"/>
                <a:ea typeface="+mn-ea"/>
                <a:cs typeface="Verdana"/>
              </a:rPr>
              <a:t>Direzione</a:t>
            </a:r>
            <a:endParaRPr lang="de-DE" sz="1200" dirty="0">
              <a:solidFill>
                <a:schemeClr val="bg1"/>
              </a:solidFill>
              <a:effectLst/>
              <a:latin typeface="+mn-lt"/>
              <a:ea typeface="Times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790962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FFFFFF"/>
          </a:solidFill>
          <a:latin typeface="+mn-lt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FFFF"/>
          </a:solidFill>
          <a:latin typeface="+mn-lt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rgbClr val="FFFFFF"/>
          </a:solidFill>
          <a:latin typeface="+mn-lt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FFFF"/>
          </a:solidFill>
          <a:latin typeface="+mn-lt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FFFF"/>
          </a:solidFill>
          <a:latin typeface="+mn-lt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zh.ch/de/bildung/schulen/volksschule/primarschule.html" TargetMode="Externa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3279" y="1935913"/>
            <a:ext cx="3205410" cy="21386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260424" y="4638692"/>
            <a:ext cx="83903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3600" b="1" dirty="0">
                <a:solidFill>
                  <a:schemeClr val="bg1"/>
                </a:solidFill>
              </a:rPr>
              <a:t>Orientierung über das </a:t>
            </a:r>
            <a:r>
              <a:rPr lang="de-DE" sz="3600" b="1" dirty="0" smtClean="0">
                <a:solidFill>
                  <a:schemeClr val="bg1"/>
                </a:solidFill>
              </a:rPr>
              <a:t>Langzeitgymnasium </a:t>
            </a:r>
            <a:r>
              <a:rPr lang="de-DE" sz="3600" b="1" dirty="0">
                <a:solidFill>
                  <a:schemeClr val="bg1"/>
                </a:solidFill>
              </a:rPr>
              <a:t/>
            </a:r>
            <a:br>
              <a:rPr lang="de-DE" sz="3600" b="1" dirty="0">
                <a:solidFill>
                  <a:schemeClr val="bg1"/>
                </a:solidFill>
              </a:rPr>
            </a:br>
            <a:r>
              <a:rPr lang="de-DE" sz="3600" b="1" dirty="0">
                <a:solidFill>
                  <a:schemeClr val="bg1"/>
                </a:solidFill>
              </a:rPr>
              <a:t>und die Aufnahmeprüfung </a:t>
            </a:r>
          </a:p>
          <a:p>
            <a:pPr algn="ctr"/>
            <a:r>
              <a:rPr lang="de-DE" sz="2400" dirty="0">
                <a:solidFill>
                  <a:schemeClr val="bg1"/>
                </a:solidFill>
              </a:rPr>
              <a:t>für Eltern der Schülerinnen und Schüler </a:t>
            </a:r>
            <a:br>
              <a:rPr lang="de-DE" sz="2400" dirty="0">
                <a:solidFill>
                  <a:schemeClr val="bg1"/>
                </a:solidFill>
              </a:rPr>
            </a:br>
            <a:r>
              <a:rPr lang="de-DE" sz="2400" dirty="0">
                <a:solidFill>
                  <a:schemeClr val="bg1"/>
                </a:solidFill>
              </a:rPr>
              <a:t>der 6. </a:t>
            </a:r>
            <a:r>
              <a:rPr lang="de-DE" sz="2400" dirty="0" smtClean="0">
                <a:solidFill>
                  <a:schemeClr val="bg1"/>
                </a:solidFill>
              </a:rPr>
              <a:t>Primarschule im Schuljahr 2025/26</a:t>
            </a:r>
            <a:endParaRPr lang="de-DE" sz="2400" dirty="0">
              <a:solidFill>
                <a:schemeClr val="bg1"/>
              </a:solidFill>
            </a:endParaRPr>
          </a:p>
        </p:txBody>
      </p:sp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47" y="1935913"/>
            <a:ext cx="2975456" cy="2138609"/>
          </a:xfrm>
          <a:prstGeom prst="rect">
            <a:avLst/>
          </a:prstGeom>
        </p:spPr>
      </p:pic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4500" y="1935913"/>
            <a:ext cx="3207914" cy="213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Text Box 1026"/>
          <p:cNvSpPr txBox="1">
            <a:spLocks noChangeArrowheads="1"/>
          </p:cNvSpPr>
          <p:nvPr/>
        </p:nvSpPr>
        <p:spPr bwMode="auto">
          <a:xfrm>
            <a:off x="338797" y="1402080"/>
            <a:ext cx="28036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2400" b="1" dirty="0">
                <a:solidFill>
                  <a:srgbClr val="FFFFFF"/>
                </a:solidFill>
                <a:latin typeface="+mn-lt"/>
              </a:rPr>
              <a:t>Zwei Prüfungsfächer</a:t>
            </a:r>
          </a:p>
        </p:txBody>
      </p:sp>
      <p:grpSp>
        <p:nvGrpSpPr>
          <p:cNvPr id="3" name="Gruppierung 2"/>
          <p:cNvGrpSpPr/>
          <p:nvPr/>
        </p:nvGrpSpPr>
        <p:grpSpPr>
          <a:xfrm>
            <a:off x="338797" y="2033952"/>
            <a:ext cx="8551202" cy="3272595"/>
            <a:chOff x="356681" y="2033953"/>
            <a:chExt cx="7143524" cy="1965264"/>
          </a:xfrm>
        </p:grpSpPr>
        <p:sp>
          <p:nvSpPr>
            <p:cNvPr id="181251" name="Text Box 1027"/>
            <p:cNvSpPr txBox="1">
              <a:spLocks noChangeArrowheads="1"/>
            </p:cNvSpPr>
            <p:nvPr/>
          </p:nvSpPr>
          <p:spPr bwMode="auto">
            <a:xfrm>
              <a:off x="1969844" y="2033953"/>
              <a:ext cx="5530361" cy="16079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000" dirty="0">
                  <a:solidFill>
                    <a:schemeClr val="bg1"/>
                  </a:solidFill>
                  <a:latin typeface="+mj-lt"/>
                </a:rPr>
                <a:t>Für Deutschsprachige</a:t>
              </a:r>
              <a:r>
                <a:rPr lang="de-CH" sz="2400" b="1" dirty="0">
                  <a:solidFill>
                    <a:srgbClr val="FFFF00"/>
                  </a:solidFill>
                </a:rPr>
                <a:t>*</a:t>
              </a: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/>
              </a:r>
              <a:br>
                <a:rPr lang="de-DE" sz="2400" dirty="0">
                  <a:solidFill>
                    <a:schemeClr val="bg1"/>
                  </a:solidFill>
                  <a:latin typeface="+mj-lt"/>
                </a:rPr>
              </a:br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Deutsch und Mathematik</a:t>
              </a:r>
            </a:p>
            <a:p>
              <a:endParaRPr lang="de-DE" sz="12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r>
                <a:rPr lang="de-DE" sz="2000" dirty="0">
                  <a:solidFill>
                    <a:srgbClr val="FFFFFF"/>
                  </a:solidFill>
                  <a:latin typeface="+mj-lt"/>
                </a:rPr>
                <a:t>Für </a:t>
              </a:r>
              <a:r>
                <a:rPr lang="de-DE" sz="2000" dirty="0" err="1">
                  <a:solidFill>
                    <a:srgbClr val="FFFFFF"/>
                  </a:solidFill>
                  <a:latin typeface="+mj-lt"/>
                </a:rPr>
                <a:t>Romanischsprachige</a:t>
              </a:r>
              <a:r>
                <a:rPr lang="de-CH" sz="2400" b="1" dirty="0">
                  <a:solidFill>
                    <a:srgbClr val="FFFF00"/>
                  </a:solidFill>
                </a:rPr>
                <a:t>*</a:t>
              </a:r>
              <a:br>
                <a:rPr lang="de-CH" sz="2400" b="1" dirty="0">
                  <a:solidFill>
                    <a:srgbClr val="FFFF00"/>
                  </a:solidFill>
                </a:rPr>
              </a:br>
              <a:r>
                <a:rPr lang="de-DE" sz="2400" b="1" dirty="0">
                  <a:solidFill>
                    <a:srgbClr val="FFFFFF"/>
                  </a:solidFill>
                  <a:latin typeface="+mj-lt"/>
                </a:rPr>
                <a:t>Rumantsch und </a:t>
              </a:r>
              <a:r>
                <a:rPr lang="de-DE" sz="2400" b="1" dirty="0" err="1">
                  <a:solidFill>
                    <a:srgbClr val="FFFFFF"/>
                  </a:solidFill>
                  <a:latin typeface="+mj-lt"/>
                </a:rPr>
                <a:t>matematica</a:t>
              </a:r>
              <a:endParaRPr lang="de-DE" sz="2400" b="1" dirty="0">
                <a:solidFill>
                  <a:srgbClr val="FFFFFF"/>
                </a:solidFill>
                <a:latin typeface="+mj-lt"/>
              </a:endParaRPr>
            </a:p>
            <a:p>
              <a:endParaRPr lang="de-DE" sz="1200" dirty="0">
                <a:solidFill>
                  <a:srgbClr val="FFFFFF"/>
                </a:solidFill>
                <a:latin typeface="+mj-lt"/>
              </a:endParaRPr>
            </a:p>
            <a:p>
              <a:r>
                <a:rPr lang="de-DE" sz="2000" dirty="0">
                  <a:solidFill>
                    <a:srgbClr val="FFFFFF"/>
                  </a:solidFill>
                  <a:latin typeface="+mj-lt"/>
                </a:rPr>
                <a:t>Für Italienischsprachige</a:t>
              </a:r>
              <a:r>
                <a:rPr lang="de-CH" sz="2400" b="1" dirty="0">
                  <a:solidFill>
                    <a:srgbClr val="FFFF00"/>
                  </a:solidFill>
                </a:rPr>
                <a:t>*</a:t>
              </a:r>
              <a:br>
                <a:rPr lang="de-CH" sz="2400" b="1" dirty="0">
                  <a:solidFill>
                    <a:srgbClr val="FFFF00"/>
                  </a:solidFill>
                </a:rPr>
              </a:br>
              <a:r>
                <a:rPr lang="de-DE" sz="2400" b="1" dirty="0" err="1">
                  <a:solidFill>
                    <a:srgbClr val="FFFFFF"/>
                  </a:solidFill>
                  <a:latin typeface="+mj-lt"/>
                </a:rPr>
                <a:t>Italiano</a:t>
              </a:r>
              <a:r>
                <a:rPr lang="de-DE" sz="2400" b="1" dirty="0">
                  <a:solidFill>
                    <a:srgbClr val="FFFFFF"/>
                  </a:solidFill>
                  <a:latin typeface="+mj-lt"/>
                </a:rPr>
                <a:t> und </a:t>
              </a:r>
              <a:r>
                <a:rPr lang="de-DE" sz="2400" b="1" dirty="0" err="1">
                  <a:solidFill>
                    <a:srgbClr val="FFFFFF"/>
                  </a:solidFill>
                  <a:latin typeface="+mj-lt"/>
                </a:rPr>
                <a:t>matematica</a:t>
              </a:r>
              <a:endParaRPr lang="de-DE" sz="2400" b="1" dirty="0">
                <a:solidFill>
                  <a:srgbClr val="FFFFFF"/>
                </a:solidFill>
                <a:latin typeface="+mj-lt"/>
              </a:endParaRPr>
            </a:p>
          </p:txBody>
        </p:sp>
        <p:sp>
          <p:nvSpPr>
            <p:cNvPr id="181253" name="Rectangle 1029"/>
            <p:cNvSpPr>
              <a:spLocks noChangeArrowheads="1"/>
            </p:cNvSpPr>
            <p:nvPr/>
          </p:nvSpPr>
          <p:spPr bwMode="auto">
            <a:xfrm>
              <a:off x="356681" y="3744156"/>
              <a:ext cx="7052774" cy="255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spcBef>
                  <a:spcPct val="20000"/>
                </a:spcBef>
                <a:buClr>
                  <a:schemeClr val="folHlink"/>
                </a:buClr>
                <a:buSzPct val="75000"/>
                <a:buFont typeface="Wingdings" charset="0"/>
                <a:buNone/>
              </a:pPr>
              <a:r>
                <a:rPr lang="de-CH" sz="2400" b="1" dirty="0">
                  <a:solidFill>
                    <a:srgbClr val="FFFF00"/>
                  </a:solidFill>
                  <a:latin typeface="+mj-lt"/>
                </a:rPr>
                <a:t>* </a:t>
              </a:r>
              <a:r>
                <a:rPr lang="de-CH" sz="2000" dirty="0">
                  <a:solidFill>
                    <a:srgbClr val="FFFFFF"/>
                  </a:solidFill>
                  <a:latin typeface="+mj-lt"/>
                </a:rPr>
                <a:t>Selbstdeklaration der Erstsprache </a:t>
              </a:r>
              <a:r>
                <a:rPr lang="de-CH" sz="2000" i="1" dirty="0">
                  <a:solidFill>
                    <a:srgbClr val="FFFFFF"/>
                  </a:solidFill>
                  <a:latin typeface="+mj-lt"/>
                </a:rPr>
                <a:t>(=Prüfungssprache)</a:t>
              </a: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431" y="2168769"/>
              <a:ext cx="1306635" cy="1045308"/>
            </a:xfrm>
            <a:prstGeom prst="rect">
              <a:avLst/>
            </a:prstGeom>
          </p:spPr>
        </p:pic>
      </p:grpSp>
      <p:sp>
        <p:nvSpPr>
          <p:cNvPr id="7" name="Pfeil nach rechts 6"/>
          <p:cNvSpPr/>
          <p:nvPr/>
        </p:nvSpPr>
        <p:spPr>
          <a:xfrm flipH="1">
            <a:off x="3164611" y="305291"/>
            <a:ext cx="1398495" cy="628067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200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29F452E4-E56A-7541-A10E-FD2B9D2A4255}" type="slidenum">
              <a:rPr lang="en-US" sz="1000">
                <a:solidFill>
                  <a:schemeClr val="tx2"/>
                </a:solidFill>
              </a:rPr>
              <a:pPr/>
              <a:t>11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1131888"/>
            <a:ext cx="8480425" cy="6286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de-CH" sz="2400" b="1" dirty="0" err="1" smtClean="0">
                <a:cs typeface="+mj-cs"/>
              </a:rPr>
              <a:t>Bestehensnormen</a:t>
            </a:r>
            <a:endParaRPr lang="de-DE" sz="3600" b="1" dirty="0">
              <a:cs typeface="+mj-cs"/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528108" y="1124293"/>
            <a:ext cx="79248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algn="l" eaLnBrk="1" hangingPunct="1">
              <a:spcBef>
                <a:spcPct val="100000"/>
              </a:spcBef>
              <a:buClr>
                <a:schemeClr val="tx2"/>
              </a:buClr>
              <a:buFont typeface="Times" charset="0"/>
              <a:buNone/>
            </a:pPr>
            <a:endParaRPr lang="de-CH" sz="2400"/>
          </a:p>
        </p:txBody>
      </p:sp>
      <p:graphicFrame>
        <p:nvGraphicFramePr>
          <p:cNvPr id="2079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4576220"/>
              </p:ext>
            </p:extLst>
          </p:nvPr>
        </p:nvGraphicFramePr>
        <p:xfrm>
          <a:off x="528108" y="1723132"/>
          <a:ext cx="7995708" cy="4576958"/>
        </p:xfrm>
        <a:graphic>
          <a:graphicData uri="http://schemas.openxmlformats.org/drawingml/2006/table">
            <a:tbl>
              <a:tblPr/>
              <a:tblGrid>
                <a:gridCol w="24645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85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26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9333"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FF00"/>
                          </a:solidFill>
                        </a:rPr>
                        <a:t>Prüfungsfachnote</a:t>
                      </a:r>
                      <a:br>
                        <a:rPr lang="de-DE" sz="1800" b="1" dirty="0" smtClean="0">
                          <a:solidFill>
                            <a:srgbClr val="FFFF00"/>
                          </a:solidFill>
                        </a:rPr>
                      </a:br>
                      <a:r>
                        <a:rPr lang="de-DE" sz="1800" b="1" dirty="0" smtClean="0">
                          <a:solidFill>
                            <a:srgbClr val="FFFF00"/>
                          </a:solidFill>
                        </a:rPr>
                        <a:t>Sprachen</a:t>
                      </a:r>
                      <a:endParaRPr lang="de-DE" sz="1800" b="1" dirty="0">
                        <a:solidFill>
                          <a:srgbClr val="FFFF00"/>
                        </a:solidFill>
                      </a:endParaRPr>
                    </a:p>
                    <a:p>
                      <a:endParaRPr lang="de-DE" sz="1600" b="0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smtClean="0">
                          <a:solidFill>
                            <a:srgbClr val="FFFFFF"/>
                          </a:solidFill>
                        </a:rPr>
                        <a:t>Schriftliche</a:t>
                      </a:r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 Prüfung Erst-sprache </a:t>
                      </a:r>
                      <a:r>
                        <a:rPr lang="de-DE" sz="1600" b="0" u="sng" baseline="0" dirty="0" smtClean="0">
                          <a:solidFill>
                            <a:srgbClr val="FFFFFF"/>
                          </a:solidFill>
                        </a:rPr>
                        <a:t>und</a:t>
                      </a:r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 Note für die Zweitsprache des ersten Semesterzeugnisses der </a:t>
                      </a:r>
                      <a:b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6. Klasse einer Primar-schule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baseline="0" dirty="0" smtClean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baseline="0" dirty="0" smtClean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smtClean="0">
                          <a:solidFill>
                            <a:srgbClr val="FFFF00"/>
                          </a:solidFill>
                        </a:rPr>
                        <a:t>Prüfungsfachnote</a:t>
                      </a:r>
                    </a:p>
                    <a:p>
                      <a:r>
                        <a:rPr lang="de-DE" sz="1800" b="1" dirty="0" smtClean="0">
                          <a:solidFill>
                            <a:srgbClr val="FFFF00"/>
                          </a:solidFill>
                        </a:rPr>
                        <a:t>Mathematik</a:t>
                      </a:r>
                    </a:p>
                    <a:p>
                      <a:endParaRPr lang="de-DE" sz="1600" b="0" dirty="0">
                        <a:solidFill>
                          <a:srgbClr val="FFFFFF"/>
                        </a:solidFill>
                      </a:endParaRPr>
                    </a:p>
                    <a:p>
                      <a:r>
                        <a:rPr lang="de-DE" sz="1600" b="0" dirty="0" smtClean="0">
                          <a:solidFill>
                            <a:srgbClr val="FFFFFF"/>
                          </a:solidFill>
                        </a:rPr>
                        <a:t>Schriftliche Prüfung</a:t>
                      </a:r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 aus </a:t>
                      </a:r>
                      <a:r>
                        <a:rPr lang="de-DE" sz="1600" b="0" u="sng" baseline="0" dirty="0" smtClean="0">
                          <a:solidFill>
                            <a:srgbClr val="FFFFFF"/>
                          </a:solidFill>
                        </a:rPr>
                        <a:t>zwei</a:t>
                      </a:r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 Teilen:</a:t>
                      </a:r>
                    </a:p>
                    <a:p>
                      <a:r>
                        <a:rPr lang="de-DE" sz="1600" b="0" baseline="0" dirty="0" smtClean="0">
                          <a:solidFill>
                            <a:srgbClr val="FFFFFF"/>
                          </a:solidFill>
                        </a:rPr>
                        <a:t>Mathematik Teil 1 (Algebra und Geometrie) und Mathematik Teil 2 (Fixierendes Kopfrechnen)</a:t>
                      </a:r>
                      <a:endParaRPr lang="de-DE" sz="1600" b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b="1" dirty="0" err="1">
                          <a:solidFill>
                            <a:srgbClr val="CCFFCC"/>
                          </a:solidFill>
                        </a:rPr>
                        <a:t>Übertrittsnote</a:t>
                      </a:r>
                      <a:endParaRPr lang="de-DE" sz="1800" b="1" dirty="0">
                        <a:solidFill>
                          <a:srgbClr val="CCFFCC"/>
                        </a:solidFill>
                      </a:endParaRPr>
                    </a:p>
                    <a:p>
                      <a:endParaRPr lang="de-DE" sz="1600" dirty="0">
                        <a:solidFill>
                          <a:srgbClr val="CCFFCC"/>
                        </a:solidFill>
                      </a:endParaRPr>
                    </a:p>
                    <a:p>
                      <a:endParaRPr lang="de-DE" sz="1600" dirty="0" smtClean="0">
                        <a:solidFill>
                          <a:srgbClr val="CCFFCC"/>
                        </a:solidFill>
                      </a:endParaRPr>
                    </a:p>
                    <a:p>
                      <a:r>
                        <a:rPr lang="de-DE" sz="1600" dirty="0" smtClean="0">
                          <a:solidFill>
                            <a:srgbClr val="CCFFCC"/>
                          </a:solidFill>
                        </a:rPr>
                        <a:t>Durchschnitt aus den folgenden neun Noten des 1. Semester-zeugnisses: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CCFFCC"/>
                          </a:solidFill>
                        </a:rPr>
                        <a:t>Erstsprache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CCFFCC"/>
                          </a:solidFill>
                        </a:rPr>
                        <a:t>Zweitsprache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CCFFCC"/>
                          </a:solidFill>
                        </a:rPr>
                        <a:t>Englisch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dirty="0" smtClean="0">
                          <a:solidFill>
                            <a:srgbClr val="CCFFCC"/>
                          </a:solidFill>
                        </a:rPr>
                        <a:t>Arithmetik</a:t>
                      </a: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 und Geometrie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Natur, Mensch, Gesellschaft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Bildnerisches Gestalten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Musik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Bewegung und Sport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de-DE" sz="1600" baseline="0" dirty="0" smtClean="0">
                          <a:solidFill>
                            <a:srgbClr val="CCFFCC"/>
                          </a:solidFill>
                        </a:rPr>
                        <a:t>Medien und Informatik</a:t>
                      </a:r>
                      <a:endParaRPr lang="de-DE" sz="1600" dirty="0" smtClean="0">
                        <a:solidFill>
                          <a:srgbClr val="CCFFCC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7625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de-DE" sz="2000" b="1" baseline="0" dirty="0" smtClean="0">
                          <a:solidFill>
                            <a:srgbClr val="FFC000"/>
                          </a:solidFill>
                        </a:rPr>
                        <a:t>1/3</a:t>
                      </a:r>
                      <a:endParaRPr lang="de-DE" sz="2000" b="1" baseline="0" dirty="0">
                        <a:solidFill>
                          <a:srgbClr val="FFC000"/>
                        </a:solidFill>
                      </a:endParaRPr>
                    </a:p>
                  </a:txBody>
                  <a:tcPr marL="91434" marR="91434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C000"/>
                          </a:solidFill>
                        </a:rPr>
                        <a:t>1/3</a:t>
                      </a:r>
                      <a:endParaRPr lang="de-DE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91434" marR="91434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 smtClean="0">
                          <a:solidFill>
                            <a:srgbClr val="FFC000"/>
                          </a:solidFill>
                        </a:rPr>
                        <a:t>1/3</a:t>
                      </a:r>
                      <a:endParaRPr lang="de-DE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91434" marR="91434" marT="45745" marB="4574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extfeld 1"/>
          <p:cNvSpPr txBox="1"/>
          <p:nvPr/>
        </p:nvSpPr>
        <p:spPr>
          <a:xfrm>
            <a:off x="1764892" y="6211828"/>
            <a:ext cx="5169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2400" b="1" dirty="0" smtClean="0">
                <a:solidFill>
                  <a:srgbClr val="FFC000"/>
                </a:solidFill>
              </a:rPr>
              <a:t>Gewichtung</a:t>
            </a:r>
            <a:r>
              <a:rPr lang="de-CH" sz="2400" b="1" dirty="0" smtClean="0">
                <a:solidFill>
                  <a:srgbClr val="FFFF00"/>
                </a:solidFill>
              </a:rPr>
              <a:t> </a:t>
            </a:r>
            <a:r>
              <a:rPr lang="de-CH" sz="2400" b="1" dirty="0" smtClean="0">
                <a:solidFill>
                  <a:srgbClr val="FFC000"/>
                </a:solidFill>
              </a:rPr>
              <a:t>Endnote</a:t>
            </a:r>
            <a:endParaRPr lang="de-CH" sz="2400" b="1" dirty="0">
              <a:solidFill>
                <a:srgbClr val="FFC000"/>
              </a:solidFill>
            </a:endParaRPr>
          </a:p>
        </p:txBody>
      </p:sp>
      <p:sp>
        <p:nvSpPr>
          <p:cNvPr id="6" name="Abgerundetes Rechteck 5"/>
          <p:cNvSpPr/>
          <p:nvPr/>
        </p:nvSpPr>
        <p:spPr>
          <a:xfrm>
            <a:off x="1113692" y="5662246"/>
            <a:ext cx="6541477" cy="1059229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3301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Foliennummernplatzhalt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BD13562A-AEC3-4943-9F39-D454A98F41FF}" type="slidenum">
              <a:rPr lang="en-US" sz="1000">
                <a:solidFill>
                  <a:schemeClr val="tx2"/>
                </a:solidFill>
              </a:rPr>
              <a:pPr/>
              <a:t>12</a:t>
            </a:fld>
            <a:endParaRPr lang="en-US" sz="1000">
              <a:solidFill>
                <a:schemeClr val="tx2"/>
              </a:solidFill>
            </a:endParaRP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1066800" y="1131888"/>
            <a:ext cx="7924800" cy="558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1000" indent="-381000" algn="l" eaLnBrk="1" hangingPunct="1">
              <a:spcBef>
                <a:spcPct val="100000"/>
              </a:spcBef>
              <a:buClr>
                <a:schemeClr val="tx2"/>
              </a:buClr>
              <a:buFont typeface="Times" charset="0"/>
              <a:buNone/>
            </a:pPr>
            <a:endParaRPr lang="de-CH" sz="2400"/>
          </a:p>
        </p:txBody>
      </p:sp>
      <p:graphicFrame>
        <p:nvGraphicFramePr>
          <p:cNvPr id="207932" name="Group 6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4351179"/>
              </p:ext>
            </p:extLst>
          </p:nvPr>
        </p:nvGraphicFramePr>
        <p:xfrm>
          <a:off x="410309" y="1971676"/>
          <a:ext cx="8276490" cy="2701924"/>
        </p:xfrm>
        <a:graphic>
          <a:graphicData uri="http://schemas.openxmlformats.org/drawingml/2006/table">
            <a:tbl>
              <a:tblPr/>
              <a:tblGrid>
                <a:gridCol w="1179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7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70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3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81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56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8587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68544">
                <a:tc>
                  <a:txBody>
                    <a:bodyPr/>
                    <a:lstStyle/>
                    <a:p>
                      <a:endParaRPr lang="de-DE" sz="1400" b="0" dirty="0">
                        <a:solidFill>
                          <a:srgbClr val="FF0000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2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CFFCC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Übertritts-note</a:t>
                      </a: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CCFFCC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4" marR="91434"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Prüfungs-</a:t>
                      </a:r>
                      <a:r>
                        <a:rPr lang="de-DE" sz="1400" b="0" dirty="0" err="1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fachnote</a:t>
                      </a:r>
                      <a:r>
                        <a:rPr lang="de-DE" sz="1400" b="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de-DE" sz="1400" b="1" dirty="0" smtClean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Sprachen</a:t>
                      </a:r>
                      <a:endParaRPr lang="de-DE" sz="1400" b="1" dirty="0">
                        <a:solidFill>
                          <a:srgbClr val="FFFFFF"/>
                        </a:solidFill>
                        <a:latin typeface="Verdana"/>
                        <a:cs typeface="Verdana"/>
                      </a:endParaRPr>
                    </a:p>
                  </a:txBody>
                  <a:tcPr marL="91434" marR="91434"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2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Prüfungs-</a:t>
                      </a:r>
                      <a:r>
                        <a:rPr kumimoji="0" lang="de-DE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fachnote</a:t>
                      </a:r>
                      <a:r>
                        <a:rPr kumimoji="0" lang="de-DE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 </a:t>
                      </a: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Mathematik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4" marR="91434"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2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C0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End-note</a:t>
                      </a: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C0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4" marR="91434"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2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charset="0"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Verdana" charset="0"/>
                          <a:ea typeface="ＭＳ Ｐゴシック" charset="0"/>
                        </a:rPr>
                        <a:t>Minus-punkte</a:t>
                      </a:r>
                    </a:p>
                  </a:txBody>
                  <a:tcPr marL="91434" marR="91434" marT="45745" marB="45745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12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Tx/>
                        <a:buFont typeface="Times" charset="0"/>
                        <a:buNone/>
                        <a:tabLst/>
                      </a:pPr>
                      <a:endParaRPr kumimoji="0" lang="de-D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charset="0"/>
                        <a:ea typeface="ＭＳ Ｐゴシック" charset="0"/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3303"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rgbClr val="FFFFFF"/>
                          </a:solidFill>
                        </a:rPr>
                        <a:t>Person </a:t>
                      </a:r>
                      <a:r>
                        <a:rPr lang="de-DE" sz="2000" b="0" baseline="0" dirty="0">
                          <a:solidFill>
                            <a:srgbClr val="FFFFFF"/>
                          </a:solidFill>
                        </a:rPr>
                        <a:t>A</a:t>
                      </a:r>
                      <a:endParaRPr lang="de-DE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solidFill>
                            <a:srgbClr val="CCFFCC"/>
                          </a:solidFill>
                        </a:rPr>
                        <a:t>5.13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rgbClr val="FFFFFF"/>
                          </a:solidFill>
                        </a:rPr>
                        <a:t>5.38</a:t>
                      </a:r>
                      <a:endParaRPr lang="de-DE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endParaRPr lang="de-DE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C000"/>
                          </a:solidFill>
                        </a:rPr>
                        <a:t>4.84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FF00"/>
                          </a:solidFill>
                        </a:rPr>
                        <a:t>0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b="0" dirty="0">
                          <a:solidFill>
                            <a:schemeClr val="bg1"/>
                          </a:solidFill>
                        </a:rPr>
                        <a:t>Bestanden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077">
                <a:tc>
                  <a:txBody>
                    <a:bodyPr/>
                    <a:lstStyle/>
                    <a:p>
                      <a:pPr algn="ctr"/>
                      <a:r>
                        <a:rPr lang="de-DE" sz="2000" b="0" baseline="0" dirty="0" smtClean="0">
                          <a:solidFill>
                            <a:srgbClr val="FFFFFF"/>
                          </a:solidFill>
                        </a:rPr>
                        <a:t>Person </a:t>
                      </a:r>
                      <a:r>
                        <a:rPr lang="de-DE" sz="2000" b="0" baseline="0" dirty="0">
                          <a:solidFill>
                            <a:srgbClr val="FFFFFF"/>
                          </a:solidFill>
                        </a:rPr>
                        <a:t>B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>
                          <a:solidFill>
                            <a:srgbClr val="CCFFCC"/>
                          </a:solidFill>
                        </a:rPr>
                        <a:t>4.50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baseline="0" dirty="0" smtClean="0">
                          <a:solidFill>
                            <a:srgbClr val="FFFFFF"/>
                          </a:solidFill>
                        </a:rPr>
                        <a:t>3.5</a:t>
                      </a:r>
                      <a:endParaRPr lang="de-DE" sz="2000" b="0" baseline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0" dirty="0" smtClean="0">
                          <a:solidFill>
                            <a:srgbClr val="FFFFFF"/>
                          </a:solidFill>
                        </a:rPr>
                        <a:t>4.75</a:t>
                      </a:r>
                      <a:endParaRPr lang="de-DE" sz="2000" b="0" dirty="0">
                        <a:solidFill>
                          <a:srgbClr val="FFFFFF"/>
                        </a:solidFill>
                      </a:endParaRP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C000"/>
                          </a:solidFill>
                        </a:rPr>
                        <a:t>4.25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000" b="1" dirty="0">
                          <a:solidFill>
                            <a:srgbClr val="FFFF00"/>
                          </a:solidFill>
                        </a:rPr>
                        <a:t>0.5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800" dirty="0">
                          <a:solidFill>
                            <a:schemeClr val="bg1"/>
                          </a:solidFill>
                        </a:rPr>
                        <a:t>Nicht bestanden</a:t>
                      </a:r>
                    </a:p>
                  </a:txBody>
                  <a:tcPr marL="91434" marR="91434" marT="45745" marB="4574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0450" name="Textfeld 1"/>
          <p:cNvSpPr txBox="1">
            <a:spLocks noChangeArrowheads="1"/>
          </p:cNvSpPr>
          <p:nvPr/>
        </p:nvSpPr>
        <p:spPr bwMode="auto">
          <a:xfrm>
            <a:off x="1063625" y="5006181"/>
            <a:ext cx="7504113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pPr algn="l"/>
            <a:r>
              <a:rPr lang="de-DE" sz="2400" dirty="0" err="1" smtClean="0">
                <a:solidFill>
                  <a:srgbClr val="FFFFFF"/>
                </a:solidFill>
                <a:latin typeface="+mn-lt"/>
              </a:rPr>
              <a:t>AufnahmeV</a:t>
            </a:r>
            <a:r>
              <a:rPr lang="de-DE" sz="2400" dirty="0" smtClean="0">
                <a:solidFill>
                  <a:srgbClr val="FFFFFF"/>
                </a:solidFill>
                <a:latin typeface="+mn-lt"/>
              </a:rPr>
              <a:t>, Art</a:t>
            </a:r>
            <a:r>
              <a:rPr lang="de-DE" sz="2400" dirty="0">
                <a:solidFill>
                  <a:srgbClr val="FFFFFF"/>
                </a:solidFill>
                <a:latin typeface="+mn-lt"/>
              </a:rPr>
              <a:t>. 22: </a:t>
            </a:r>
          </a:p>
          <a:p>
            <a:pPr algn="l"/>
            <a:r>
              <a:rPr lang="de-DE" sz="2400" dirty="0">
                <a:solidFill>
                  <a:schemeClr val="bg1"/>
                </a:solidFill>
                <a:latin typeface="+mn-lt"/>
              </a:rPr>
              <a:t>Prüfungsdurchschnitt</a:t>
            </a:r>
            <a:r>
              <a:rPr lang="de-DE" sz="2400" dirty="0">
                <a:solidFill>
                  <a:srgbClr val="FFFF00"/>
                </a:solidFill>
                <a:latin typeface="+mn-lt"/>
              </a:rPr>
              <a:t> </a:t>
            </a:r>
            <a:r>
              <a:rPr lang="de-DE" sz="2400" b="1" dirty="0">
                <a:solidFill>
                  <a:srgbClr val="FFC000"/>
                </a:solidFill>
                <a:latin typeface="+mn-lt"/>
              </a:rPr>
              <a:t>(Endnote): 4.50 </a:t>
            </a:r>
          </a:p>
          <a:p>
            <a:pPr algn="l"/>
            <a:r>
              <a:rPr lang="de-DE" sz="2400" dirty="0">
                <a:solidFill>
                  <a:srgbClr val="FFFFFF"/>
                </a:solidFill>
                <a:latin typeface="+mn-lt"/>
              </a:rPr>
              <a:t>Prüfungsfachnoten: nicht mehr als </a:t>
            </a:r>
            <a:r>
              <a:rPr lang="de-DE" sz="2400" b="1" dirty="0">
                <a:solidFill>
                  <a:srgbClr val="FFFF00"/>
                </a:solidFill>
                <a:latin typeface="+mn-lt"/>
              </a:rPr>
              <a:t>0.75 Minuspunkte</a:t>
            </a:r>
          </a:p>
        </p:txBody>
      </p:sp>
    </p:spTree>
    <p:extLst>
      <p:ext uri="{BB962C8B-B14F-4D97-AF65-F5344CB8AC3E}">
        <p14:creationId xmlns:p14="http://schemas.microsoft.com/office/powerpoint/2010/main" val="330146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de-CH" sz="3600" b="1" dirty="0">
                <a:cs typeface="+mj-cs"/>
              </a:rPr>
              <a:t>Förderungen</a:t>
            </a:r>
            <a:endParaRPr lang="de-CH" sz="3600" dirty="0">
              <a:cs typeface="+mj-cs"/>
            </a:endParaRP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58E9B8-830C-1542-8409-8C43F06F6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720" y="1984132"/>
            <a:ext cx="8390489" cy="4372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sz="1800" b="1" dirty="0" smtClean="0"/>
              <a:t>Themenwochen</a:t>
            </a:r>
            <a:br>
              <a:rPr lang="de-DE" sz="1800" b="1" dirty="0" smtClean="0"/>
            </a:br>
            <a:r>
              <a:rPr lang="de-DE" sz="1800" b="1" dirty="0" smtClean="0"/>
              <a:t>Lern- und Arbeitstechnik (1UG), Lebenskunde und Berufswelt (2UG) / Freie Projekte</a:t>
            </a:r>
            <a:endParaRPr lang="de-DE" sz="1800" b="1" dirty="0"/>
          </a:p>
          <a:p>
            <a:endParaRPr lang="de-DE" sz="1800" dirty="0" smtClean="0"/>
          </a:p>
          <a:p>
            <a:pPr marL="0" indent="0">
              <a:buNone/>
            </a:pPr>
            <a:r>
              <a:rPr lang="de-DE" sz="1800" b="1" dirty="0" smtClean="0"/>
              <a:t>Vereinbarung </a:t>
            </a:r>
            <a:r>
              <a:rPr lang="de-DE" sz="1800" b="1" dirty="0"/>
              <a:t>für </a:t>
            </a:r>
            <a:r>
              <a:rPr lang="de-DE" sz="1800" b="1" dirty="0">
                <a:solidFill>
                  <a:srgbClr val="FFFF00"/>
                </a:solidFill>
              </a:rPr>
              <a:t>Leistungssport und Schule</a:t>
            </a:r>
            <a:r>
              <a:rPr lang="de-DE" sz="1800" b="1" dirty="0"/>
              <a:t> (seit </a:t>
            </a:r>
            <a:r>
              <a:rPr lang="de-DE" sz="1800" b="1" dirty="0" smtClean="0"/>
              <a:t>2020/2021</a:t>
            </a:r>
            <a:r>
              <a:rPr lang="de-DE" sz="1800" b="1" dirty="0"/>
              <a:t>) </a:t>
            </a:r>
            <a:br>
              <a:rPr lang="de-DE" sz="1800" b="1" dirty="0"/>
            </a:br>
            <a:r>
              <a:rPr lang="de-DE" sz="1800" b="1" dirty="0"/>
              <a:t>mit </a:t>
            </a:r>
            <a:r>
              <a:rPr lang="de-DE" sz="1800" b="1" dirty="0" smtClean="0"/>
              <a:t>Koordinator/-innen für Leistungssport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Fortsetzung zweisprachige Primarschulausbildung (deutsch-italienisch)</a:t>
            </a:r>
            <a:br>
              <a:rPr lang="de-DE" sz="1800" b="1" dirty="0" smtClean="0"/>
            </a:br>
            <a:r>
              <a:rPr lang="de-DE" sz="1800" dirty="0" smtClean="0">
                <a:solidFill>
                  <a:srgbClr val="FFFF00"/>
                </a:solidFill>
              </a:rPr>
              <a:t>Italienisch </a:t>
            </a:r>
            <a:r>
              <a:rPr lang="de-DE" sz="1800" dirty="0">
                <a:solidFill>
                  <a:srgbClr val="FFFF00"/>
                </a:solidFill>
              </a:rPr>
              <a:t>für Fortgeschrittene </a:t>
            </a:r>
            <a:r>
              <a:rPr lang="de-DE" sz="1800" dirty="0" smtClean="0">
                <a:solidFill>
                  <a:srgbClr val="FFFF00"/>
                </a:solidFill>
              </a:rPr>
              <a:t> und </a:t>
            </a:r>
            <a:r>
              <a:rPr lang="de-CH" sz="1800" b="1" dirty="0" err="1" smtClean="0">
                <a:solidFill>
                  <a:srgbClr val="FFFF00"/>
                </a:solidFill>
                <a:ea typeface="ＭＳ Ｐゴシック" charset="0"/>
              </a:rPr>
              <a:t>storia</a:t>
            </a:r>
            <a:r>
              <a:rPr lang="de-CH" sz="1800" dirty="0" smtClean="0">
                <a:solidFill>
                  <a:srgbClr val="FFFF00"/>
                </a:solidFill>
                <a:ea typeface="ＭＳ Ｐゴシック" charset="0"/>
              </a:rPr>
              <a:t> statt Geschichte</a:t>
            </a:r>
          </a:p>
          <a:p>
            <a:pPr marL="0" indent="0">
              <a:buNone/>
            </a:pPr>
            <a:r>
              <a:rPr lang="de-CH" sz="1800" dirty="0">
                <a:solidFill>
                  <a:srgbClr val="FF6600"/>
                </a:solidFill>
                <a:ea typeface="ＭＳ Ｐゴシック" charset="0"/>
              </a:rPr>
              <a:t/>
            </a:r>
            <a:br>
              <a:rPr lang="de-CH" sz="1800" dirty="0">
                <a:solidFill>
                  <a:srgbClr val="FF6600"/>
                </a:solidFill>
                <a:ea typeface="ＭＳ Ｐゴシック" charset="0"/>
              </a:rPr>
            </a:br>
            <a:r>
              <a:rPr lang="de-DE" sz="1800" b="1" dirty="0"/>
              <a:t>Fortsetzung </a:t>
            </a:r>
            <a:r>
              <a:rPr lang="de-DE" sz="1800" b="1" dirty="0" smtClean="0"/>
              <a:t>zweisprachige </a:t>
            </a:r>
            <a:r>
              <a:rPr lang="de-DE" sz="1800" b="1" dirty="0"/>
              <a:t>Primarschulausbildung (</a:t>
            </a:r>
            <a:r>
              <a:rPr lang="de-DE" sz="1800" b="1" dirty="0" smtClean="0"/>
              <a:t>deutsch-romanisch)</a:t>
            </a:r>
            <a:r>
              <a:rPr lang="de-DE" sz="1800" b="1" dirty="0"/>
              <a:t/>
            </a:r>
            <a:br>
              <a:rPr lang="de-DE" sz="1800" b="1" dirty="0"/>
            </a:br>
            <a:r>
              <a:rPr lang="de-DE" sz="1800" dirty="0" smtClean="0">
                <a:solidFill>
                  <a:srgbClr val="FFFF00"/>
                </a:solidFill>
              </a:rPr>
              <a:t>Romanisch und </a:t>
            </a:r>
            <a:r>
              <a:rPr lang="de-DE" sz="1800" b="1" dirty="0" err="1" smtClean="0">
                <a:solidFill>
                  <a:srgbClr val="FFFF00"/>
                </a:solidFill>
              </a:rPr>
              <a:t>istorgia</a:t>
            </a:r>
            <a:r>
              <a:rPr lang="de-DE" sz="1800" dirty="0" smtClean="0">
                <a:solidFill>
                  <a:srgbClr val="FFFF00"/>
                </a:solidFill>
              </a:rPr>
              <a:t> statt Geschichte</a:t>
            </a:r>
            <a:endParaRPr lang="de-DE" sz="1800" dirty="0"/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Freifächer (Musik, Sport)</a:t>
            </a:r>
            <a:br>
              <a:rPr lang="de-DE" sz="1800" b="1" dirty="0" smtClean="0"/>
            </a:br>
            <a:endParaRPr lang="de-DE" sz="1800" b="1" dirty="0" smtClean="0"/>
          </a:p>
          <a:p>
            <a:pPr marL="0" indent="0">
              <a:buNone/>
            </a:pPr>
            <a:r>
              <a:rPr lang="de-DE" sz="1800" b="1" dirty="0" smtClean="0"/>
              <a:t>MINT-Förderung</a:t>
            </a:r>
            <a:endParaRPr lang="de-DE" sz="1800" b="1" dirty="0"/>
          </a:p>
        </p:txBody>
      </p:sp>
      <p:sp>
        <p:nvSpPr>
          <p:cNvPr id="30721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erdana" charset="0"/>
                <a:ea typeface="ＭＳ Ｐゴシック" charset="0"/>
              </a:defRPr>
            </a:lvl9pPr>
          </a:lstStyle>
          <a:p>
            <a:fld id="{8A6FB71A-9BCE-694C-839C-871F9B349B97}" type="slidenum">
              <a:rPr lang="en-US" sz="1000">
                <a:solidFill>
                  <a:schemeClr val="tx2"/>
                </a:solidFill>
              </a:rPr>
              <a:pPr/>
              <a:t>13</a:t>
            </a:fld>
            <a:endParaRPr lang="en-US" sz="1000" dirty="0">
              <a:solidFill>
                <a:schemeClr val="tx2"/>
              </a:solidFill>
            </a:endParaRPr>
          </a:p>
        </p:txBody>
      </p:sp>
      <p:sp>
        <p:nvSpPr>
          <p:cNvPr id="201731" name="Rectangle 1027"/>
          <p:cNvSpPr>
            <a:spLocks noChangeArrowheads="1"/>
          </p:cNvSpPr>
          <p:nvPr/>
        </p:nvSpPr>
        <p:spPr bwMode="auto">
          <a:xfrm>
            <a:off x="2682875" y="17462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1732" name="Rectangle 1028"/>
          <p:cNvSpPr>
            <a:spLocks noChangeArrowheads="1"/>
          </p:cNvSpPr>
          <p:nvPr/>
        </p:nvSpPr>
        <p:spPr bwMode="auto">
          <a:xfrm>
            <a:off x="1927225" y="11858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1733" name="Rectangle 1029"/>
          <p:cNvSpPr>
            <a:spLocks noChangeArrowheads="1"/>
          </p:cNvSpPr>
          <p:nvPr/>
        </p:nvSpPr>
        <p:spPr bwMode="auto">
          <a:xfrm>
            <a:off x="1743075" y="115728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1734" name="Rectangle 1030"/>
          <p:cNvSpPr>
            <a:spLocks noChangeArrowheads="1"/>
          </p:cNvSpPr>
          <p:nvPr/>
        </p:nvSpPr>
        <p:spPr bwMode="auto">
          <a:xfrm>
            <a:off x="1597025" y="10334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1735" name="Rectangle 1031"/>
          <p:cNvSpPr>
            <a:spLocks noChangeArrowheads="1"/>
          </p:cNvSpPr>
          <p:nvPr/>
        </p:nvSpPr>
        <p:spPr bwMode="auto">
          <a:xfrm>
            <a:off x="1571625" y="9064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  <p:sp>
        <p:nvSpPr>
          <p:cNvPr id="201737" name="Text Box 1033"/>
          <p:cNvSpPr txBox="1">
            <a:spLocks noChangeArrowheads="1"/>
          </p:cNvSpPr>
          <p:nvPr/>
        </p:nvSpPr>
        <p:spPr bwMode="auto">
          <a:xfrm>
            <a:off x="1479550" y="149225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  <a:flatTx/>
          </a:bodyPr>
          <a:lstStyle/>
          <a:p>
            <a:pPr>
              <a:defRPr/>
            </a:pPr>
            <a:endParaRPr lang="de-DE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02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2400" b="1" dirty="0" smtClean="0"/>
              <a:t>Klasseneinteilung </a:t>
            </a:r>
            <a:r>
              <a:rPr lang="de-DE" sz="2400" b="1" dirty="0"/>
              <a:t>und Betreuung</a:t>
            </a:r>
          </a:p>
        </p:txBody>
      </p:sp>
      <p:pic>
        <p:nvPicPr>
          <p:cNvPr id="12" name="Inhaltsplatzhalter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91" y="2438252"/>
            <a:ext cx="4038600" cy="3628429"/>
          </a:xfrm>
        </p:spPr>
      </p:pic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4623685" y="2116667"/>
            <a:ext cx="4038600" cy="4009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CH" sz="2000" b="1" dirty="0" smtClean="0"/>
              <a:t>Klasseneinteilung, wenn möglich</a:t>
            </a:r>
          </a:p>
          <a:p>
            <a:r>
              <a:rPr lang="de-CH" sz="1800" dirty="0" smtClean="0"/>
              <a:t>aus der gleichen Primarschulklasse</a:t>
            </a:r>
          </a:p>
          <a:p>
            <a:r>
              <a:rPr lang="de-CH" sz="1800" dirty="0"/>
              <a:t>a</a:t>
            </a:r>
            <a:r>
              <a:rPr lang="de-CH" sz="1800" dirty="0" smtClean="0"/>
              <a:t>us dem gleichen Schulhaus</a:t>
            </a:r>
          </a:p>
          <a:p>
            <a:r>
              <a:rPr lang="de-CH" sz="1800" dirty="0"/>
              <a:t>a</a:t>
            </a:r>
            <a:r>
              <a:rPr lang="de-CH" sz="1800" dirty="0" smtClean="0"/>
              <a:t>us dem gleichen Dorf/Talschaft</a:t>
            </a:r>
          </a:p>
          <a:p>
            <a:r>
              <a:rPr lang="de-CH" sz="1800" dirty="0" smtClean="0"/>
              <a:t>Mädchen - Buben</a:t>
            </a:r>
          </a:p>
          <a:p>
            <a:pPr marL="0" indent="0">
              <a:buNone/>
            </a:pPr>
            <a:endParaRPr lang="de-CH" sz="2200" dirty="0" smtClean="0"/>
          </a:p>
          <a:p>
            <a:pPr marL="0" indent="0">
              <a:buNone/>
            </a:pPr>
            <a:r>
              <a:rPr lang="de-CH" sz="2200" b="1" dirty="0" smtClean="0"/>
              <a:t>Erste Ansprechperson und Betreuung</a:t>
            </a:r>
            <a:endParaRPr lang="de-CH" sz="2200" b="1" dirty="0"/>
          </a:p>
          <a:p>
            <a:r>
              <a:rPr lang="de-CH" sz="1900" b="1" dirty="0" smtClean="0">
                <a:solidFill>
                  <a:srgbClr val="FFFF00"/>
                </a:solidFill>
              </a:rPr>
              <a:t>Klassenlehrperson</a:t>
            </a:r>
            <a:endParaRPr lang="de-CH" sz="1900" b="1" dirty="0">
              <a:solidFill>
                <a:srgbClr val="FFFF00"/>
              </a:solidFill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2376" y="6318738"/>
            <a:ext cx="391257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800" dirty="0">
                <a:solidFill>
                  <a:schemeClr val="bg1"/>
                </a:solidFill>
              </a:rPr>
              <a:t>https://stock.adobe.com/de/images/stickman-teen-conversation-chair-circle/115677558</a:t>
            </a:r>
          </a:p>
        </p:txBody>
      </p:sp>
      <p:sp>
        <p:nvSpPr>
          <p:cNvPr id="4" name="Ellipse 3"/>
          <p:cNvSpPr/>
          <p:nvPr/>
        </p:nvSpPr>
        <p:spPr>
          <a:xfrm>
            <a:off x="714162" y="3876274"/>
            <a:ext cx="3524057" cy="2004573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Ellipse 6"/>
          <p:cNvSpPr/>
          <p:nvPr/>
        </p:nvSpPr>
        <p:spPr>
          <a:xfrm>
            <a:off x="432376" y="2432706"/>
            <a:ext cx="2116289" cy="1528481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Ellipse 7"/>
          <p:cNvSpPr/>
          <p:nvPr/>
        </p:nvSpPr>
        <p:spPr>
          <a:xfrm>
            <a:off x="3628775" y="3250510"/>
            <a:ext cx="806514" cy="90911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Ellipse 8"/>
          <p:cNvSpPr/>
          <p:nvPr/>
        </p:nvSpPr>
        <p:spPr>
          <a:xfrm>
            <a:off x="2527501" y="2443817"/>
            <a:ext cx="1443317" cy="100035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Ellipse 9"/>
          <p:cNvSpPr/>
          <p:nvPr/>
        </p:nvSpPr>
        <p:spPr>
          <a:xfrm>
            <a:off x="300079" y="2208068"/>
            <a:ext cx="4316043" cy="3732011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9436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437322" y="1257804"/>
            <a:ext cx="7098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400" b="1" dirty="0" smtClean="0">
                <a:solidFill>
                  <a:schemeClr val="bg1"/>
                </a:solidFill>
              </a:rPr>
              <a:t>Schulinterne Beratungen für Schülerinnen und Schüler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13" y="2059126"/>
            <a:ext cx="2756295" cy="1834905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304113" y="3915884"/>
            <a:ext cx="26292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</a:rPr>
              <a:t>Studien- und Laufbahn-</a:t>
            </a:r>
          </a:p>
          <a:p>
            <a:pPr algn="ctr"/>
            <a:r>
              <a:rPr lang="de-CH" sz="2000" dirty="0" err="1" smtClean="0">
                <a:solidFill>
                  <a:schemeClr val="bg1"/>
                </a:solidFill>
              </a:rPr>
              <a:t>beratung</a:t>
            </a:r>
            <a:endParaRPr lang="de-CH" sz="2000" dirty="0" smtClean="0">
              <a:solidFill>
                <a:schemeClr val="bg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822513" y="3874431"/>
            <a:ext cx="158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dirty="0" smtClean="0">
                <a:solidFill>
                  <a:schemeClr val="bg1"/>
                </a:solidFill>
              </a:rPr>
              <a:t>Lernberatung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568" y="2059126"/>
            <a:ext cx="3057843" cy="185675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411" y="2059126"/>
            <a:ext cx="2753030" cy="1856758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441710" y="3920598"/>
            <a:ext cx="2435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2000" dirty="0" smtClean="0">
                <a:solidFill>
                  <a:schemeClr val="bg1"/>
                </a:solidFill>
              </a:rPr>
              <a:t>Beratung im Umgang </a:t>
            </a:r>
          </a:p>
          <a:p>
            <a:pPr algn="ctr"/>
            <a:r>
              <a:rPr lang="de-CH" sz="2000" dirty="0" smtClean="0">
                <a:solidFill>
                  <a:schemeClr val="bg1"/>
                </a:solidFill>
              </a:rPr>
              <a:t>mit Lebensfragen</a:t>
            </a:r>
          </a:p>
        </p:txBody>
      </p:sp>
    </p:spTree>
    <p:extLst>
      <p:ext uri="{BB962C8B-B14F-4D97-AF65-F5344CB8AC3E}">
        <p14:creationId xmlns:p14="http://schemas.microsoft.com/office/powerpoint/2010/main" val="2419246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Langzeitgymnasium?</a:t>
            </a:r>
            <a:endParaRPr lang="de-DE" dirty="0"/>
          </a:p>
        </p:txBody>
      </p:sp>
      <p:pic>
        <p:nvPicPr>
          <p:cNvPr id="6" name="Inhaltsplatzhalter 5" descr="Bildschirmfoto 2016-08-28 um 18.56.35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" b="-48"/>
          <a:stretch>
            <a:fillRect/>
          </a:stretch>
        </p:blipFill>
        <p:spPr>
          <a:xfrm>
            <a:off x="367861" y="2023345"/>
            <a:ext cx="8390489" cy="4121256"/>
          </a:xfrm>
        </p:spPr>
      </p:pic>
      <p:sp>
        <p:nvSpPr>
          <p:cNvPr id="12" name="Inhaltsplatzhalter 2"/>
          <p:cNvSpPr txBox="1">
            <a:spLocks/>
          </p:cNvSpPr>
          <p:nvPr/>
        </p:nvSpPr>
        <p:spPr>
          <a:xfrm>
            <a:off x="2364509" y="2079225"/>
            <a:ext cx="4368800" cy="400949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Neugier und Interesse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Freude am Lernen in der Schule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Konzentrationsfähigkeit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Genauigkeit und Selbstreflektion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Einhalten von Regeln 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Selbstorganisation und Ausdauer</a:t>
            </a:r>
          </a:p>
          <a:p>
            <a:pPr marL="857250" lvl="1" indent="-457200">
              <a:lnSpc>
                <a:spcPct val="130000"/>
              </a:lnSpc>
              <a:buFont typeface="+mj-lt"/>
              <a:buAutoNum type="arabicPeriod"/>
            </a:pPr>
            <a:r>
              <a:rPr lang="de-DE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regelmässig</a:t>
            </a:r>
            <a:r>
              <a:rPr lang="de-DE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gute und sehr gute Noten</a:t>
            </a:r>
            <a:endParaRPr lang="de-DE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72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67862" y="1424674"/>
            <a:ext cx="8390489" cy="655564"/>
          </a:xfrm>
        </p:spPr>
        <p:txBody>
          <a:bodyPr>
            <a:noAutofit/>
          </a:bodyPr>
          <a:lstStyle/>
          <a:p>
            <a:r>
              <a:rPr lang="de-DE" sz="2400" dirty="0" smtClean="0"/>
              <a:t>Wann ist ein Kind an der richtigen Schule?</a:t>
            </a:r>
            <a:endParaRPr lang="de-CH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4294967295"/>
          </p:nvPr>
        </p:nvSpPr>
        <p:spPr>
          <a:xfrm>
            <a:off x="367862" y="2135755"/>
            <a:ext cx="3402860" cy="4010025"/>
          </a:xfrm>
        </p:spPr>
        <p:txBody>
          <a:bodyPr anchor="ctr">
            <a:normAutofit fontScale="70000" lnSpcReduction="20000"/>
          </a:bodyPr>
          <a:lstStyle/>
          <a:p>
            <a:pPr marL="0" indent="0">
              <a:buNone/>
            </a:pPr>
            <a:endParaRPr lang="de-DE" sz="3000" b="1" dirty="0" smtClean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de-DE" sz="4000" b="1" dirty="0" smtClean="0">
                <a:solidFill>
                  <a:srgbClr val="FFFF00"/>
                </a:solidFill>
              </a:rPr>
              <a:t>Ich</a:t>
            </a:r>
            <a:r>
              <a:rPr lang="de-DE" sz="2000" dirty="0" smtClean="0"/>
              <a:t> </a:t>
            </a:r>
            <a:r>
              <a:rPr lang="de-DE" sz="2800" dirty="0" smtClean="0"/>
              <a:t>gehe hier gerne zur Schule,</a:t>
            </a:r>
            <a:endParaRPr lang="de-DE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/>
              <a:t>weil ich hier </a:t>
            </a:r>
            <a:r>
              <a:rPr lang="de-DE" sz="2600" dirty="0" smtClean="0"/>
              <a:t>geschätzt </a:t>
            </a:r>
            <a:r>
              <a:rPr lang="de-DE" sz="2600" dirty="0"/>
              <a:t>werde</a:t>
            </a:r>
            <a:r>
              <a:rPr lang="de-DE" sz="2600" dirty="0" smtClean="0"/>
              <a:t>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 smtClean="0"/>
              <a:t>weil ich hier viele andere Menschen kennenlernen kann,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 smtClean="0"/>
              <a:t>weil ich auch Lernerfolge habe und mich laufend verbessern kann,</a:t>
            </a:r>
            <a:endParaRPr lang="de-DE" sz="2600" dirty="0"/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 smtClean="0"/>
              <a:t>weil ich im Unterricht aktiv mitmachen kann,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2600" dirty="0" smtClean="0"/>
              <a:t>weil meine Eltern anerkennen, wenn ich mich bemühe.  </a:t>
            </a:r>
            <a:endParaRPr lang="de-DE" sz="26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367862" y="1300447"/>
            <a:ext cx="8390489" cy="8549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kern="1200">
                <a:solidFill>
                  <a:srgbClr val="FFFFFF"/>
                </a:solidFill>
                <a:latin typeface="+mn-lt"/>
                <a:ea typeface="+mj-ea"/>
                <a:cs typeface="Verdana"/>
              </a:defRPr>
            </a:lvl1pPr>
          </a:lstStyle>
          <a:p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387" y="2827175"/>
            <a:ext cx="4702630" cy="313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8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8125" y="1899023"/>
            <a:ext cx="2239216" cy="844177"/>
          </a:xfrm>
        </p:spPr>
        <p:txBody>
          <a:bodyPr>
            <a:noAutofit/>
          </a:bodyPr>
          <a:lstStyle/>
          <a:p>
            <a:r>
              <a:rPr lang="de-DE" sz="4800" dirty="0"/>
              <a:t>Fragen?</a:t>
            </a:r>
            <a:endParaRPr lang="de-DE" sz="4800" i="1" dirty="0"/>
          </a:p>
        </p:txBody>
      </p:sp>
      <p:pic>
        <p:nvPicPr>
          <p:cNvPr id="7" name="Inhaltsplatzhalter 6" descr="Bildschirmfoto 2013-11-03 um 18.03.18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08" r="-288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873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75733" y="1300447"/>
            <a:ext cx="8182618" cy="655564"/>
          </a:xfrm>
        </p:spPr>
        <p:txBody>
          <a:bodyPr/>
          <a:lstStyle/>
          <a:p>
            <a:r>
              <a:rPr lang="de-DE" sz="2400" b="1" dirty="0"/>
              <a:t>Inhalt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02267" y="2316337"/>
            <a:ext cx="7556084" cy="3322463"/>
          </a:xfrm>
        </p:spPr>
        <p:txBody>
          <a:bodyPr>
            <a:norm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Informationen zu der Aufnahmeprüfung 2026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Fächer und Bildungsziele des Untergymnasiums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/>
              <a:t>Förderungen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Klasseneinteilung, Betreuung, Beratung </a:t>
            </a:r>
            <a:endParaRPr lang="de-DE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dirty="0" smtClean="0"/>
              <a:t>Anforderungen und richtiger 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832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de-DE" dirty="0" smtClean="0"/>
              <a:t>Ausbildung an Bündner Mittelschulen</a:t>
            </a:r>
            <a:endParaRPr lang="de-DE" dirty="0"/>
          </a:p>
        </p:txBody>
      </p:sp>
      <p:sp>
        <p:nvSpPr>
          <p:cNvPr id="228356" name="Rectangle 4"/>
          <p:cNvSpPr>
            <a:spLocks noChangeArrowheads="1"/>
          </p:cNvSpPr>
          <p:nvPr/>
        </p:nvSpPr>
        <p:spPr bwMode="auto">
          <a:xfrm>
            <a:off x="4724400" y="5181600"/>
            <a:ext cx="34448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defTabSz="762000">
              <a:defRPr/>
            </a:pPr>
            <a:r>
              <a:rPr lang="de-DE">
                <a:solidFill>
                  <a:srgbClr val="FFCA0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</a:t>
            </a:r>
          </a:p>
        </p:txBody>
      </p:sp>
      <p:sp>
        <p:nvSpPr>
          <p:cNvPr id="3" name="Rechteck 2"/>
          <p:cNvSpPr/>
          <p:nvPr/>
        </p:nvSpPr>
        <p:spPr>
          <a:xfrm>
            <a:off x="1616571" y="3770454"/>
            <a:ext cx="5846885" cy="75495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b="1" dirty="0" smtClean="0"/>
              <a:t>Zweijähriges UG als Teil des</a:t>
            </a:r>
          </a:p>
          <a:p>
            <a:r>
              <a:rPr lang="de-CH" b="1" dirty="0" smtClean="0"/>
              <a:t>Sechsjährigen Langzeitgymnasium</a:t>
            </a:r>
            <a:r>
              <a:rPr lang="de-CH" dirty="0" smtClean="0"/>
              <a:t>  </a:t>
            </a:r>
            <a:endParaRPr lang="de-CH" dirty="0"/>
          </a:p>
        </p:txBody>
      </p:sp>
      <p:sp>
        <p:nvSpPr>
          <p:cNvPr id="7" name="Pfeil nach unten 6"/>
          <p:cNvSpPr/>
          <p:nvPr/>
        </p:nvSpPr>
        <p:spPr>
          <a:xfrm>
            <a:off x="1616571" y="3125754"/>
            <a:ext cx="484632" cy="614709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Pfeil nach oben 9"/>
          <p:cNvSpPr/>
          <p:nvPr/>
        </p:nvSpPr>
        <p:spPr>
          <a:xfrm>
            <a:off x="3049045" y="5620926"/>
            <a:ext cx="484632" cy="746595"/>
          </a:xfrm>
          <a:prstGeom prst="up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243786" y="2356313"/>
            <a:ext cx="1952659" cy="769441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Kantonale Aufnahmeprüfung </a:t>
            </a:r>
            <a:br>
              <a:rPr lang="de-CH" sz="1600" dirty="0" smtClean="0">
                <a:solidFill>
                  <a:schemeClr val="bg1"/>
                </a:solidFill>
              </a:rPr>
            </a:br>
            <a:r>
              <a:rPr lang="de-CH" sz="1200" dirty="0" smtClean="0">
                <a:solidFill>
                  <a:schemeClr val="bg1"/>
                </a:solidFill>
              </a:rPr>
              <a:t>aus der 6.</a:t>
            </a:r>
            <a:r>
              <a:rPr lang="de-CH" sz="1200" dirty="0" smtClean="0"/>
              <a:t> </a:t>
            </a:r>
            <a:r>
              <a:rPr lang="de-CH" sz="1200" dirty="0" smtClean="0">
                <a:solidFill>
                  <a:schemeClr val="bg1"/>
                </a:solidFill>
              </a:rPr>
              <a:t>Primarklasse</a:t>
            </a:r>
            <a:endParaRPr lang="de-CH" sz="1200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3088544" y="5994224"/>
            <a:ext cx="3797448" cy="8309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Kantonale </a:t>
            </a:r>
          </a:p>
          <a:p>
            <a:r>
              <a:rPr lang="de-CH" dirty="0" smtClean="0">
                <a:solidFill>
                  <a:schemeClr val="bg1"/>
                </a:solidFill>
              </a:rPr>
              <a:t>Einheitsprüfung </a:t>
            </a:r>
            <a:br>
              <a:rPr lang="de-CH" dirty="0" smtClean="0">
                <a:solidFill>
                  <a:schemeClr val="bg1"/>
                </a:solidFill>
              </a:rPr>
            </a:br>
            <a:r>
              <a:rPr lang="de-CH" sz="1200" dirty="0" smtClean="0">
                <a:solidFill>
                  <a:schemeClr val="bg1"/>
                </a:solidFill>
              </a:rPr>
              <a:t>aus der 2. Sekundarklasse / aus der 3. Sekundarklasse</a:t>
            </a:r>
            <a:endParaRPr lang="de-CH" sz="1200" dirty="0">
              <a:solidFill>
                <a:schemeClr val="bg1"/>
              </a:solidFill>
            </a:endParaRPr>
          </a:p>
        </p:txBody>
      </p:sp>
      <p:pic>
        <p:nvPicPr>
          <p:cNvPr id="15" name="Bild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755" y="3688793"/>
            <a:ext cx="1420628" cy="1420628"/>
          </a:xfrm>
          <a:prstGeom prst="rect">
            <a:avLst/>
          </a:prstGeom>
        </p:spPr>
      </p:pic>
      <p:sp>
        <p:nvSpPr>
          <p:cNvPr id="16" name="Rechteck 15"/>
          <p:cNvSpPr/>
          <p:nvPr/>
        </p:nvSpPr>
        <p:spPr>
          <a:xfrm>
            <a:off x="3088545" y="4759737"/>
            <a:ext cx="4374912" cy="81262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dirty="0" smtClean="0"/>
              <a:t>Vierjähriges Kurzzeitgymnasium, Fachmittelschule, Handelsmittelschule, Informatikmittelschule</a:t>
            </a:r>
            <a:endParaRPr lang="de-CH" dirty="0"/>
          </a:p>
        </p:txBody>
      </p:sp>
      <p:pic>
        <p:nvPicPr>
          <p:cNvPr id="17" name="Bildplatzhalter 4" descr="Primarschule | Kanton Zürich und 1 weitere Seite - Profil 1 – Microsoft​ Ed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353" y="3634212"/>
            <a:ext cx="1213976" cy="1623395"/>
          </a:xfrm>
          <a:prstGeom prst="rect">
            <a:avLst/>
          </a:prstGeom>
        </p:spPr>
      </p:pic>
      <p:sp>
        <p:nvSpPr>
          <p:cNvPr id="19" name="Rechteck 18"/>
          <p:cNvSpPr/>
          <p:nvPr/>
        </p:nvSpPr>
        <p:spPr>
          <a:xfrm>
            <a:off x="296068" y="5257607"/>
            <a:ext cx="1225261" cy="1692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CH" sz="500" dirty="0">
                <a:solidFill>
                  <a:schemeClr val="bg1"/>
                </a:solidFill>
                <a:hlinkClick r:id="rId5"/>
              </a:rPr>
              <a:t>Primarschule | Kanton Zürich (zh.ch</a:t>
            </a:r>
            <a:r>
              <a:rPr lang="de-CH" sz="500" dirty="0">
                <a:hlinkClick r:id="rId5"/>
              </a:rPr>
              <a:t>)</a:t>
            </a:r>
            <a:endParaRPr lang="de-CH" sz="500" dirty="0"/>
          </a:p>
        </p:txBody>
      </p:sp>
      <p:sp>
        <p:nvSpPr>
          <p:cNvPr id="22" name="Textfeld 21"/>
          <p:cNvSpPr txBox="1"/>
          <p:nvPr/>
        </p:nvSpPr>
        <p:spPr>
          <a:xfrm>
            <a:off x="7665209" y="2202424"/>
            <a:ext cx="1420628" cy="1077218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de-CH" sz="1600" dirty="0" smtClean="0">
                <a:solidFill>
                  <a:schemeClr val="bg1"/>
                </a:solidFill>
              </a:rPr>
              <a:t>Gymnasiale Matura</a:t>
            </a:r>
          </a:p>
          <a:p>
            <a:r>
              <a:rPr lang="de-CH" sz="1600" dirty="0" err="1" smtClean="0">
                <a:solidFill>
                  <a:schemeClr val="bg1"/>
                </a:solidFill>
              </a:rPr>
              <a:t>Fachmatura</a:t>
            </a:r>
            <a:endParaRPr lang="de-CH" sz="1600" dirty="0" smtClean="0">
              <a:solidFill>
                <a:schemeClr val="bg1"/>
              </a:solidFill>
            </a:endParaRPr>
          </a:p>
          <a:p>
            <a:r>
              <a:rPr lang="de-CH" sz="1600" dirty="0" err="1" smtClean="0">
                <a:solidFill>
                  <a:schemeClr val="bg1"/>
                </a:solidFill>
              </a:rPr>
              <a:t>Berufsmatura</a:t>
            </a:r>
            <a:endParaRPr lang="de-CH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662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0" grpId="0" animBg="1"/>
      <p:bldP spid="11" grpId="0" animBg="1"/>
      <p:bldP spid="14" grpId="0" animBg="1"/>
      <p:bldP spid="16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3176" y="1913570"/>
            <a:ext cx="8390489" cy="655564"/>
          </a:xfrm>
        </p:spPr>
        <p:txBody>
          <a:bodyPr anchor="ctr">
            <a:normAutofit/>
          </a:bodyPr>
          <a:lstStyle/>
          <a:p>
            <a:r>
              <a:rPr lang="de-DE" sz="2400" b="1" dirty="0" smtClean="0"/>
              <a:t>Aufnahmeprüfung und Langzeitgymnasium </a:t>
            </a:r>
            <a:endParaRPr lang="de-DE" sz="24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465624" y="2724217"/>
            <a:ext cx="4834313" cy="942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Mittwoch, 17. September 2025</a:t>
            </a:r>
            <a:br>
              <a:rPr lang="de-DE" b="1" dirty="0" smtClean="0"/>
            </a:br>
            <a:r>
              <a:rPr lang="de-DE" b="1" dirty="0" smtClean="0"/>
              <a:t>17.30 – 19.00 Uhr in der Aula </a:t>
            </a:r>
            <a:r>
              <a:rPr lang="de-DE" b="1" u="sng" dirty="0" err="1" smtClean="0"/>
              <a:t>Plessur</a:t>
            </a:r>
            <a:endParaRPr lang="de-DE" b="1" u="sng" dirty="0"/>
          </a:p>
        </p:txBody>
      </p:sp>
      <p:pic>
        <p:nvPicPr>
          <p:cNvPr id="6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456" y="2529857"/>
            <a:ext cx="2574110" cy="1716073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367861" y="4346579"/>
            <a:ext cx="8390489" cy="65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n-lt"/>
                <a:ea typeface="+mj-ea"/>
                <a:cs typeface="Verdana"/>
              </a:defRPr>
            </a:lvl1pPr>
          </a:lstStyle>
          <a:p>
            <a:r>
              <a:rPr lang="de-DE" sz="3000" b="1" dirty="0" smtClean="0"/>
              <a:t>Einheitsprüfung und Kurzzeitgymnasium , HMS , FMS, </a:t>
            </a:r>
            <a:r>
              <a:rPr lang="de-DE" sz="3000" b="1" dirty="0" smtClean="0">
                <a:solidFill>
                  <a:schemeClr val="bg1"/>
                </a:solidFill>
              </a:rPr>
              <a:t>IMS </a:t>
            </a:r>
            <a:endParaRPr lang="de-DE" sz="3000" b="1" dirty="0">
              <a:solidFill>
                <a:schemeClr val="bg1"/>
              </a:solidFill>
            </a:endParaRPr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67861" y="1250308"/>
            <a:ext cx="8390489" cy="655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FFFF"/>
                </a:solidFill>
                <a:latin typeface="+mn-lt"/>
                <a:ea typeface="+mj-ea"/>
                <a:cs typeface="Verdana"/>
              </a:defRPr>
            </a:lvl1pPr>
          </a:lstStyle>
          <a:p>
            <a:r>
              <a:rPr lang="de-DE" sz="3000" b="1" dirty="0" smtClean="0"/>
              <a:t>Orientierungen an der  Bündner Kantonsschule  </a:t>
            </a:r>
            <a:endParaRPr lang="de-DE" sz="3000" b="1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3465625" y="5205790"/>
            <a:ext cx="4194808" cy="10682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FFFFFF"/>
                </a:solidFill>
                <a:latin typeface="+mn-lt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 b="1" dirty="0" err="1" smtClean="0"/>
              <a:t>Mitwoch</a:t>
            </a:r>
            <a:r>
              <a:rPr lang="de-DE" b="1" dirty="0" smtClean="0"/>
              <a:t>, 05. November 2025</a:t>
            </a:r>
            <a:br>
              <a:rPr lang="de-DE" b="1" dirty="0" smtClean="0"/>
            </a:br>
            <a:r>
              <a:rPr lang="de-DE" b="1" dirty="0" smtClean="0"/>
              <a:t>17.30 – 19.00 Uhr, Aula </a:t>
            </a:r>
            <a:r>
              <a:rPr lang="de-DE" b="1" u="sng" dirty="0" smtClean="0"/>
              <a:t>Halde</a:t>
            </a:r>
          </a:p>
        </p:txBody>
      </p:sp>
      <p:pic>
        <p:nvPicPr>
          <p:cNvPr id="10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456" y="4949042"/>
            <a:ext cx="2605517" cy="1872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7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862" y="1300447"/>
            <a:ext cx="8390489" cy="655564"/>
          </a:xfrm>
        </p:spPr>
        <p:txBody>
          <a:bodyPr anchor="ctr">
            <a:normAutofit/>
          </a:bodyPr>
          <a:lstStyle/>
          <a:p>
            <a:r>
              <a:rPr lang="de-DE" sz="3000" b="1" dirty="0"/>
              <a:t>Informationen</a:t>
            </a:r>
            <a:r>
              <a:rPr lang="de-DE" sz="3000" b="1" dirty="0" smtClean="0"/>
              <a:t>:</a:t>
            </a:r>
            <a:endParaRPr lang="de-DE" sz="3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7862" y="1956010"/>
            <a:ext cx="8390489" cy="49019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4000" b="1" dirty="0" smtClean="0"/>
              <a:t>www.ahb.gr.ch</a:t>
            </a:r>
            <a:endParaRPr lang="de-DE" sz="4000" b="1" dirty="0"/>
          </a:p>
          <a:p>
            <a:pPr marL="0" indent="0">
              <a:buNone/>
            </a:pPr>
            <a:endParaRPr lang="de-DE" sz="4000" b="1" dirty="0" smtClean="0"/>
          </a:p>
          <a:p>
            <a:pPr marL="0" indent="0">
              <a:buNone/>
            </a:pPr>
            <a:endParaRPr lang="de-DE" sz="4000" b="1" dirty="0"/>
          </a:p>
          <a:p>
            <a:pPr marL="0" indent="0">
              <a:buNone/>
            </a:pPr>
            <a:endParaRPr lang="de-DE" sz="4000" b="1" dirty="0" smtClean="0"/>
          </a:p>
          <a:p>
            <a:pPr marL="0" indent="0">
              <a:buNone/>
            </a:pPr>
            <a:endParaRPr lang="de-DE" sz="4000" b="1" dirty="0" smtClean="0"/>
          </a:p>
          <a:p>
            <a:pPr marL="0" indent="0">
              <a:buNone/>
            </a:pPr>
            <a:r>
              <a:rPr lang="de-DE" sz="4000" b="1" dirty="0" smtClean="0"/>
              <a:t>www.ahb.gr.ch/aufnahmepruefung</a:t>
            </a:r>
            <a:endParaRPr lang="de-DE" sz="2800" b="1" dirty="0" smtClean="0"/>
          </a:p>
          <a:p>
            <a:pPr marL="0" indent="0">
              <a:buNone/>
            </a:pPr>
            <a:endParaRPr lang="de-CH" sz="2800" dirty="0"/>
          </a:p>
        </p:txBody>
      </p:sp>
      <p:pic>
        <p:nvPicPr>
          <p:cNvPr id="7" name="Bildplatzhalter 4" descr="Mittelschulen Graubünden und 1 weitere Seite - Geschäftlich – Microsoft​ Ed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14" y="2907073"/>
            <a:ext cx="7764729" cy="219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5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7862" y="1300447"/>
            <a:ext cx="8390489" cy="655564"/>
          </a:xfrm>
        </p:spPr>
        <p:txBody>
          <a:bodyPr anchor="ctr">
            <a:normAutofit/>
          </a:bodyPr>
          <a:lstStyle/>
          <a:p>
            <a:r>
              <a:rPr lang="de-DE" sz="3000" b="1" dirty="0" smtClean="0"/>
              <a:t>Informationen auf unserer Homepage</a:t>
            </a:r>
            <a:endParaRPr lang="de-DE" sz="3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7862" y="1956011"/>
            <a:ext cx="8390489" cy="41212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5400" b="1" dirty="0"/>
              <a:t>www.bks.gr.ch </a:t>
            </a:r>
            <a:endParaRPr lang="de-DE" sz="5400" b="1" dirty="0" smtClean="0"/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b="1" dirty="0" smtClean="0"/>
          </a:p>
          <a:p>
            <a:pPr marL="0" indent="0">
              <a:buNone/>
            </a:pPr>
            <a:endParaRPr lang="de-DE" sz="2800" b="1" dirty="0"/>
          </a:p>
          <a:p>
            <a:pPr marL="0" indent="0">
              <a:buNone/>
            </a:pPr>
            <a:endParaRPr lang="de-CH" sz="2800" dirty="0"/>
          </a:p>
        </p:txBody>
      </p:sp>
      <p:sp>
        <p:nvSpPr>
          <p:cNvPr id="4" name="Pfeil nach rechts 3"/>
          <p:cNvSpPr/>
          <p:nvPr/>
        </p:nvSpPr>
        <p:spPr>
          <a:xfrm>
            <a:off x="487176" y="4683967"/>
            <a:ext cx="1073020" cy="447870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6" name="Bildplatzhalter 4" descr="Willkommen bei der Bündner Kantonsschule und 1 weitere Seite - Schule – Microsoft​ Edg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04259" y="2898054"/>
            <a:ext cx="7173406" cy="3401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03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Text Box 2"/>
          <p:cNvSpPr txBox="1">
            <a:spLocks noChangeArrowheads="1"/>
          </p:cNvSpPr>
          <p:nvPr/>
        </p:nvSpPr>
        <p:spPr bwMode="auto">
          <a:xfrm>
            <a:off x="1848144" y="2766590"/>
            <a:ext cx="6689188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indent="-381000" eaLnBrk="1" hangingPunct="1">
              <a:spcBef>
                <a:spcPct val="100000"/>
              </a:spcBef>
              <a:buClr>
                <a:schemeClr val="tx2"/>
              </a:buClr>
              <a:defRPr/>
            </a:pPr>
            <a:r>
              <a:rPr lang="de-CH" sz="2400" b="1" dirty="0" smtClean="0">
                <a:solidFill>
                  <a:srgbClr val="FFFF00"/>
                </a:solidFill>
                <a:latin typeface="Calibri"/>
                <a:cs typeface="Calibri"/>
              </a:rPr>
              <a:t>Verordnung </a:t>
            </a:r>
            <a:r>
              <a:rPr lang="de-CH" sz="2400" b="1" dirty="0">
                <a:solidFill>
                  <a:srgbClr val="FFFF00"/>
                </a:solidFill>
                <a:latin typeface="Calibri"/>
                <a:cs typeface="Calibri"/>
              </a:rPr>
              <a:t>über das Aufnahmeverfahren </a:t>
            </a:r>
            <a:br>
              <a:rPr lang="de-CH" sz="2400" b="1" dirty="0">
                <a:solidFill>
                  <a:srgbClr val="FFFF00"/>
                </a:solidFill>
                <a:latin typeface="Calibri"/>
                <a:cs typeface="Calibri"/>
              </a:rPr>
            </a:br>
            <a:r>
              <a:rPr lang="de-CH" sz="2400" b="1" dirty="0">
                <a:solidFill>
                  <a:srgbClr val="FFFF00"/>
                </a:solidFill>
                <a:latin typeface="Calibri"/>
                <a:cs typeface="Calibri"/>
              </a:rPr>
              <a:t>an den Bündner </a:t>
            </a:r>
            <a:r>
              <a:rPr lang="de-CH" sz="2400" b="1" dirty="0" smtClean="0">
                <a:solidFill>
                  <a:srgbClr val="FFFF00"/>
                </a:solidFill>
                <a:latin typeface="Calibri"/>
                <a:cs typeface="Calibri"/>
              </a:rPr>
              <a:t>Mittelschulen</a:t>
            </a:r>
            <a:endParaRPr lang="de-CH" sz="2400" dirty="0">
              <a:solidFill>
                <a:srgbClr val="FFFF00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100000"/>
              </a:spcBef>
              <a:buClr>
                <a:schemeClr val="tx2"/>
              </a:buClr>
              <a:defRPr/>
            </a:pPr>
            <a:r>
              <a:rPr lang="de-CH" sz="1600" dirty="0">
                <a:solidFill>
                  <a:schemeClr val="bg1"/>
                </a:solidFill>
                <a:latin typeface="Calibri"/>
                <a:cs typeface="Calibri"/>
              </a:rPr>
              <a:t>(BR 425.060, Von der </a:t>
            </a:r>
            <a:r>
              <a:rPr lang="de-CH" sz="1600" u="sng" dirty="0">
                <a:solidFill>
                  <a:schemeClr val="bg1"/>
                </a:solidFill>
                <a:latin typeface="Calibri"/>
                <a:cs typeface="Calibri"/>
              </a:rPr>
              <a:t>Regierung</a:t>
            </a:r>
            <a:r>
              <a:rPr lang="de-CH" sz="1600" dirty="0">
                <a:solidFill>
                  <a:schemeClr val="bg1"/>
                </a:solidFill>
                <a:latin typeface="Calibri"/>
                <a:cs typeface="Calibri"/>
              </a:rPr>
              <a:t> erlassen am 2. September 2008, </a:t>
            </a:r>
            <a:r>
              <a:rPr lang="de-CH" sz="1600" dirty="0" smtClean="0">
                <a:solidFill>
                  <a:schemeClr val="bg1"/>
                </a:solidFill>
                <a:latin typeface="Calibri"/>
                <a:cs typeface="Calibri"/>
              </a:rPr>
              <a:t/>
            </a:r>
            <a:br>
              <a:rPr lang="de-CH" sz="1600" dirty="0" smtClean="0">
                <a:solidFill>
                  <a:schemeClr val="bg1"/>
                </a:solidFill>
                <a:latin typeface="Calibri"/>
                <a:cs typeface="Calibri"/>
              </a:rPr>
            </a:br>
            <a:r>
              <a:rPr lang="de-CH" sz="1600" dirty="0" smtClean="0">
                <a:solidFill>
                  <a:schemeClr val="bg1"/>
                </a:solidFill>
                <a:latin typeface="Calibri"/>
                <a:cs typeface="Calibri"/>
              </a:rPr>
              <a:t>Stand </a:t>
            </a:r>
            <a:r>
              <a:rPr lang="de-CH" sz="1600" dirty="0">
                <a:solidFill>
                  <a:schemeClr val="bg1"/>
                </a:solidFill>
                <a:latin typeface="Calibri"/>
                <a:cs typeface="Calibri"/>
              </a:rPr>
              <a:t>1. August </a:t>
            </a:r>
            <a:r>
              <a:rPr lang="de-CH" sz="1600" dirty="0" smtClean="0">
                <a:solidFill>
                  <a:schemeClr val="bg1"/>
                </a:solidFill>
                <a:latin typeface="Calibri"/>
                <a:cs typeface="Calibri"/>
              </a:rPr>
              <a:t>2025)</a:t>
            </a:r>
            <a:endParaRPr lang="de-CH" sz="16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de-DE" sz="1400" dirty="0">
              <a:latin typeface="Arial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96875" y="1330569"/>
            <a:ext cx="518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3600" b="1" dirty="0" smtClean="0">
                <a:solidFill>
                  <a:srgbClr val="FFFFFF"/>
                </a:solidFill>
                <a:latin typeface="+mj-lt"/>
              </a:rPr>
              <a:t>Aufnahmeprüfung für das Langzeitgymnasium</a:t>
            </a:r>
            <a:r>
              <a:rPr lang="de-DE" sz="2400" dirty="0" smtClean="0">
                <a:solidFill>
                  <a:srgbClr val="FFFFFF"/>
                </a:solidFill>
                <a:latin typeface="+mj-lt"/>
              </a:rPr>
              <a:t> </a:t>
            </a:r>
            <a:endParaRPr lang="de-DE" sz="2400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83" y="2766590"/>
            <a:ext cx="1100332" cy="167468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003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0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ung 1"/>
          <p:cNvGrpSpPr/>
          <p:nvPr/>
        </p:nvGrpSpPr>
        <p:grpSpPr>
          <a:xfrm>
            <a:off x="428136" y="1596399"/>
            <a:ext cx="8207864" cy="865447"/>
            <a:chOff x="428136" y="1596399"/>
            <a:chExt cx="7787788" cy="865447"/>
          </a:xfrm>
        </p:grpSpPr>
        <p:sp>
          <p:nvSpPr>
            <p:cNvPr id="5124" name="Text Box 1026"/>
            <p:cNvSpPr txBox="1">
              <a:spLocks noChangeArrowheads="1"/>
            </p:cNvSpPr>
            <p:nvPr/>
          </p:nvSpPr>
          <p:spPr bwMode="auto">
            <a:xfrm>
              <a:off x="1155700" y="1596399"/>
              <a:ext cx="7060224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b="1" dirty="0">
                  <a:solidFill>
                    <a:schemeClr val="bg1"/>
                  </a:solidFill>
                  <a:latin typeface="+mn-lt"/>
                </a:rPr>
                <a:t>Gemeinsame Aufnahmeprüfung </a:t>
              </a:r>
              <a:r>
                <a:rPr lang="de-DE" sz="2400" b="1" dirty="0" smtClean="0">
                  <a:solidFill>
                    <a:schemeClr val="bg1"/>
                  </a:solidFill>
                  <a:latin typeface="+mn-lt"/>
                </a:rPr>
                <a:t/>
              </a:r>
              <a:br>
                <a:rPr lang="de-DE" sz="2400" b="1" dirty="0" smtClean="0">
                  <a:solidFill>
                    <a:schemeClr val="bg1"/>
                  </a:solidFill>
                  <a:latin typeface="+mn-lt"/>
                </a:rPr>
              </a:br>
              <a:r>
                <a:rPr lang="de-DE" sz="2400" b="1" dirty="0" smtClean="0">
                  <a:solidFill>
                    <a:schemeClr val="bg1"/>
                  </a:solidFill>
                  <a:latin typeface="+mn-lt"/>
                </a:rPr>
                <a:t>an </a:t>
              </a:r>
              <a:r>
                <a:rPr lang="de-DE" sz="2400" b="1" dirty="0">
                  <a:solidFill>
                    <a:schemeClr val="bg1"/>
                  </a:solidFill>
                  <a:latin typeface="+mn-lt"/>
                </a:rPr>
                <a:t>allen Bündner Mittelschulen </a:t>
              </a:r>
            </a:p>
          </p:txBody>
        </p:sp>
        <p:pic>
          <p:nvPicPr>
            <p:cNvPr id="10" name="Bild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6" y="1629752"/>
              <a:ext cx="832094" cy="832094"/>
            </a:xfrm>
            <a:prstGeom prst="rect">
              <a:avLst/>
            </a:prstGeom>
          </p:spPr>
        </p:pic>
      </p:grpSp>
      <p:grpSp>
        <p:nvGrpSpPr>
          <p:cNvPr id="3" name="Gruppierung 2"/>
          <p:cNvGrpSpPr/>
          <p:nvPr/>
        </p:nvGrpSpPr>
        <p:grpSpPr>
          <a:xfrm>
            <a:off x="428136" y="3121090"/>
            <a:ext cx="8071043" cy="832094"/>
            <a:chOff x="428136" y="3402625"/>
            <a:chExt cx="8071043" cy="832094"/>
          </a:xfrm>
        </p:grpSpPr>
        <p:sp>
          <p:nvSpPr>
            <p:cNvPr id="173059" name="Text Box 1027"/>
            <p:cNvSpPr txBox="1">
              <a:spLocks noChangeArrowheads="1"/>
            </p:cNvSpPr>
            <p:nvPr/>
          </p:nvSpPr>
          <p:spPr bwMode="auto">
            <a:xfrm>
              <a:off x="1260230" y="3402625"/>
              <a:ext cx="7238949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Prüfungsstandort </a:t>
              </a:r>
            </a:p>
            <a:p>
              <a:r>
                <a:rPr lang="de-DE" sz="2400" dirty="0">
                  <a:solidFill>
                    <a:srgbClr val="FFFFFF"/>
                  </a:solidFill>
                  <a:latin typeface="+mj-lt"/>
                </a:rPr>
                <a:t>	</a:t>
              </a:r>
              <a:r>
                <a:rPr lang="de-DE" sz="2400" dirty="0">
                  <a:solidFill>
                    <a:srgbClr val="FFFF00"/>
                  </a:solidFill>
                  <a:latin typeface="+mj-lt"/>
                </a:rPr>
                <a:t>unabhängig vom späteren Schulstandort</a:t>
              </a:r>
            </a:p>
          </p:txBody>
        </p:sp>
        <p:pic>
          <p:nvPicPr>
            <p:cNvPr id="11" name="Bild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6" y="3402625"/>
              <a:ext cx="832094" cy="832094"/>
            </a:xfrm>
            <a:prstGeom prst="rect">
              <a:avLst/>
            </a:prstGeom>
          </p:spPr>
        </p:pic>
      </p:grpSp>
      <p:grpSp>
        <p:nvGrpSpPr>
          <p:cNvPr id="4" name="Gruppierung 3"/>
          <p:cNvGrpSpPr/>
          <p:nvPr/>
        </p:nvGrpSpPr>
        <p:grpSpPr>
          <a:xfrm>
            <a:off x="428136" y="4304568"/>
            <a:ext cx="7764769" cy="1138773"/>
            <a:chOff x="428136" y="4803043"/>
            <a:chExt cx="7764769" cy="1138773"/>
          </a:xfrm>
        </p:grpSpPr>
        <p:sp>
          <p:nvSpPr>
            <p:cNvPr id="173060" name="Text Box 1028"/>
            <p:cNvSpPr txBox="1">
              <a:spLocks noChangeArrowheads="1"/>
            </p:cNvSpPr>
            <p:nvPr/>
          </p:nvSpPr>
          <p:spPr bwMode="auto">
            <a:xfrm>
              <a:off x="1260230" y="4803043"/>
              <a:ext cx="6932675" cy="1138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Aufgabenstellung</a:t>
              </a:r>
              <a:r>
                <a:rPr lang="de-DE" sz="2400" dirty="0">
                  <a:solidFill>
                    <a:schemeClr val="bg1"/>
                  </a:solidFill>
                  <a:latin typeface="+mj-lt"/>
                </a:rPr>
                <a:t> </a:t>
              </a:r>
              <a:r>
                <a:rPr lang="de-DE" sz="2400" dirty="0">
                  <a:solidFill>
                    <a:srgbClr val="FFFFFF"/>
                  </a:solidFill>
                  <a:latin typeface="+mj-lt"/>
                </a:rPr>
                <a:t/>
              </a:r>
              <a:br>
                <a:rPr lang="de-DE" sz="2400" dirty="0">
                  <a:solidFill>
                    <a:srgbClr val="FFFFFF"/>
                  </a:solidFill>
                  <a:latin typeface="+mj-lt"/>
                </a:rPr>
              </a:br>
              <a:r>
                <a:rPr lang="de-DE" sz="2400" dirty="0">
                  <a:solidFill>
                    <a:srgbClr val="FFFFFF"/>
                  </a:solidFill>
                  <a:latin typeface="+mj-lt"/>
                </a:rPr>
                <a:t>	</a:t>
              </a:r>
              <a:r>
                <a:rPr lang="de-DE" sz="2000" dirty="0">
                  <a:solidFill>
                    <a:srgbClr val="FFFFFF"/>
                  </a:solidFill>
                  <a:latin typeface="+mj-lt"/>
                </a:rPr>
                <a:t>Lehrpersonen der Gymnasien und der Primarschulen, 	Mitarbeit von Vertretern der Sprachregionen</a:t>
              </a:r>
            </a:p>
          </p:txBody>
        </p:sp>
        <p:pic>
          <p:nvPicPr>
            <p:cNvPr id="12" name="Bild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8136" y="4986460"/>
              <a:ext cx="832094" cy="83209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527605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ext Box 1028"/>
          <p:cNvSpPr txBox="1">
            <a:spLocks noChangeArrowheads="1"/>
          </p:cNvSpPr>
          <p:nvPr/>
        </p:nvSpPr>
        <p:spPr bwMode="auto">
          <a:xfrm>
            <a:off x="380999" y="1326661"/>
            <a:ext cx="12474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r>
              <a:rPr lang="de-DE" sz="2400" b="1" dirty="0">
                <a:solidFill>
                  <a:srgbClr val="FFFFFF"/>
                </a:solidFill>
                <a:latin typeface="+mj-lt"/>
              </a:rPr>
              <a:t>Termine</a:t>
            </a:r>
            <a:endParaRPr lang="de-DE" sz="2800" dirty="0">
              <a:solidFill>
                <a:srgbClr val="FFFFFF"/>
              </a:solidFill>
              <a:latin typeface="+mj-lt"/>
            </a:endParaRPr>
          </a:p>
        </p:txBody>
      </p:sp>
      <p:grpSp>
        <p:nvGrpSpPr>
          <p:cNvPr id="8" name="Gruppierung 7"/>
          <p:cNvGrpSpPr/>
          <p:nvPr/>
        </p:nvGrpSpPr>
        <p:grpSpPr>
          <a:xfrm>
            <a:off x="550007" y="2089150"/>
            <a:ext cx="8136793" cy="2012524"/>
            <a:chOff x="550007" y="2089150"/>
            <a:chExt cx="8136793" cy="2012524"/>
          </a:xfrm>
        </p:grpSpPr>
        <p:sp>
          <p:nvSpPr>
            <p:cNvPr id="175106" name="Text Box 1026"/>
            <p:cNvSpPr txBox="1">
              <a:spLocks noChangeArrowheads="1"/>
            </p:cNvSpPr>
            <p:nvPr/>
          </p:nvSpPr>
          <p:spPr bwMode="auto">
            <a:xfrm>
              <a:off x="2260600" y="2089150"/>
              <a:ext cx="64262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dirty="0">
                  <a:solidFill>
                    <a:srgbClr val="FFFFFF"/>
                  </a:solidFill>
                  <a:latin typeface="+mj-lt"/>
                </a:rPr>
                <a:t>Prüfungstermin für die 1. Klasse Gymnasium:</a:t>
              </a:r>
            </a:p>
            <a:p>
              <a:r>
                <a:rPr lang="de-DE" sz="2400" b="1" dirty="0">
                  <a:solidFill>
                    <a:srgbClr val="FFFF00"/>
                  </a:solidFill>
                  <a:latin typeface="+mj-lt"/>
                </a:rPr>
                <a:t>Dienstag, </a:t>
              </a:r>
              <a:r>
                <a:rPr lang="de-DE" sz="2400" b="1" u="sng" dirty="0" smtClean="0">
                  <a:solidFill>
                    <a:srgbClr val="FFFF00"/>
                  </a:solidFill>
                  <a:latin typeface="+mj-lt"/>
                </a:rPr>
                <a:t>10</a:t>
              </a:r>
              <a:r>
                <a:rPr lang="de-DE" sz="2400" b="1" dirty="0" smtClean="0">
                  <a:solidFill>
                    <a:srgbClr val="FFFF00"/>
                  </a:solidFill>
                  <a:latin typeface="+mj-lt"/>
                </a:rPr>
                <a:t>. </a:t>
              </a:r>
              <a:r>
                <a:rPr lang="de-DE" sz="2400" b="1" dirty="0">
                  <a:solidFill>
                    <a:srgbClr val="FFFF00"/>
                  </a:solidFill>
                  <a:latin typeface="+mj-lt"/>
                </a:rPr>
                <a:t>Februar </a:t>
              </a:r>
              <a:r>
                <a:rPr lang="de-DE" sz="2400" b="1" dirty="0" smtClean="0">
                  <a:solidFill>
                    <a:srgbClr val="FFFF00"/>
                  </a:solidFill>
                  <a:latin typeface="+mj-lt"/>
                </a:rPr>
                <a:t>2026</a:t>
              </a:r>
              <a:endParaRPr lang="de-DE" sz="2400" b="1" dirty="0">
                <a:solidFill>
                  <a:srgbClr val="FFFF00"/>
                </a:solidFill>
                <a:latin typeface="+mj-lt"/>
              </a:endParaRPr>
            </a:p>
          </p:txBody>
        </p:sp>
        <p:sp>
          <p:nvSpPr>
            <p:cNvPr id="175107" name="Text Box 1027"/>
            <p:cNvSpPr txBox="1">
              <a:spLocks noChangeArrowheads="1"/>
            </p:cNvSpPr>
            <p:nvPr/>
          </p:nvSpPr>
          <p:spPr bwMode="auto">
            <a:xfrm>
              <a:off x="2260600" y="3270677"/>
              <a:ext cx="5588000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Zeitraum </a:t>
              </a:r>
              <a:r>
                <a:rPr lang="de-DE" sz="2400" b="1" dirty="0" smtClean="0">
                  <a:solidFill>
                    <a:schemeClr val="bg1"/>
                  </a:solidFill>
                  <a:latin typeface="+mj-lt"/>
                </a:rPr>
                <a:t>Online-Anmeldung</a:t>
              </a:r>
              <a:r>
                <a:rPr lang="de-DE" sz="2400" b="1" dirty="0">
                  <a:solidFill>
                    <a:schemeClr val="bg1"/>
                  </a:solidFill>
                  <a:latin typeface="+mj-lt"/>
                </a:rPr>
                <a:t>:</a:t>
              </a:r>
            </a:p>
            <a:p>
              <a:r>
                <a:rPr lang="de-DE" sz="2400" b="1" dirty="0" smtClean="0">
                  <a:solidFill>
                    <a:srgbClr val="FFFF00"/>
                  </a:solidFill>
                  <a:latin typeface="+mj-lt"/>
                </a:rPr>
                <a:t>01. </a:t>
              </a:r>
              <a:r>
                <a:rPr lang="de-DE" sz="2400" b="1" dirty="0">
                  <a:solidFill>
                    <a:srgbClr val="FFFF00"/>
                  </a:solidFill>
                  <a:latin typeface="+mj-lt"/>
                </a:rPr>
                <a:t>Oktober - </a:t>
              </a:r>
              <a:r>
                <a:rPr lang="de-DE" sz="2400" b="1" dirty="0" smtClean="0">
                  <a:solidFill>
                    <a:srgbClr val="FFFF00"/>
                  </a:solidFill>
                  <a:latin typeface="+mj-lt"/>
                </a:rPr>
                <a:t>15. </a:t>
              </a:r>
              <a:r>
                <a:rPr lang="de-DE" sz="2400" b="1" dirty="0">
                  <a:solidFill>
                    <a:srgbClr val="FFFF00"/>
                  </a:solidFill>
                  <a:latin typeface="+mj-lt"/>
                </a:rPr>
                <a:t>Dezember </a:t>
              </a:r>
              <a:r>
                <a:rPr lang="de-DE" sz="2400" b="1" dirty="0" smtClean="0">
                  <a:solidFill>
                    <a:srgbClr val="FFFF00"/>
                  </a:solidFill>
                  <a:latin typeface="+mj-lt"/>
                </a:rPr>
                <a:t>2025</a:t>
              </a:r>
              <a:endParaRPr lang="de-DE" sz="2400" b="1" dirty="0">
                <a:solidFill>
                  <a:srgbClr val="FFFF00"/>
                </a:solidFill>
                <a:latin typeface="+mj-lt"/>
              </a:endParaRPr>
            </a:p>
          </p:txBody>
        </p:sp>
        <p:pic>
          <p:nvPicPr>
            <p:cNvPr id="2" name="Bild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0007" y="2251010"/>
              <a:ext cx="1010692" cy="963068"/>
            </a:xfrm>
            <a:prstGeom prst="rect">
              <a:avLst/>
            </a:prstGeom>
          </p:spPr>
        </p:pic>
      </p:grpSp>
      <p:grpSp>
        <p:nvGrpSpPr>
          <p:cNvPr id="9" name="Gruppierung 8"/>
          <p:cNvGrpSpPr/>
          <p:nvPr/>
        </p:nvGrpSpPr>
        <p:grpSpPr>
          <a:xfrm>
            <a:off x="550007" y="4797425"/>
            <a:ext cx="8243301" cy="1078838"/>
            <a:chOff x="550007" y="4797425"/>
            <a:chExt cx="8243301" cy="1078838"/>
          </a:xfrm>
        </p:grpSpPr>
        <p:sp>
          <p:nvSpPr>
            <p:cNvPr id="175110" name="Text Box 1030"/>
            <p:cNvSpPr txBox="1">
              <a:spLocks noChangeArrowheads="1"/>
            </p:cNvSpPr>
            <p:nvPr/>
          </p:nvSpPr>
          <p:spPr bwMode="auto">
            <a:xfrm>
              <a:off x="2260600" y="4797425"/>
              <a:ext cx="6532708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r>
                <a:rPr lang="de-DE" sz="2400" b="1" dirty="0">
                  <a:solidFill>
                    <a:srgbClr val="FFFFFF"/>
                  </a:solidFill>
                  <a:latin typeface="+mj-lt"/>
                </a:rPr>
                <a:t>Wer den Anmeldetermin nicht einhält, kann nicht</a:t>
              </a:r>
            </a:p>
            <a:p>
              <a:r>
                <a:rPr lang="de-DE" sz="2400" b="1" dirty="0">
                  <a:solidFill>
                    <a:srgbClr val="FFFFFF"/>
                  </a:solidFill>
                  <a:latin typeface="+mj-lt"/>
                </a:rPr>
                <a:t>zu den Aufnahmeprüfungen zugelassen werden</a:t>
              </a:r>
              <a:r>
                <a:rPr lang="de-DE" sz="2400" dirty="0">
                  <a:solidFill>
                    <a:srgbClr val="FFFFFF"/>
                  </a:solidFill>
                  <a:latin typeface="+mj-lt"/>
                </a:rPr>
                <a:t>. </a:t>
              </a:r>
            </a:p>
          </p:txBody>
        </p:sp>
        <p:pic>
          <p:nvPicPr>
            <p:cNvPr id="5" name="Bild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0007" y="4921983"/>
              <a:ext cx="997656" cy="954280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36934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0.:|1"/>
</p:tagLst>
</file>

<file path=ppt/theme/theme1.xml><?xml version="1.0" encoding="utf-8"?>
<a:theme xmlns:a="http://schemas.openxmlformats.org/drawingml/2006/main" name="VorschlagLeitungBKSgra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623</Words>
  <Application>Microsoft Office PowerPoint</Application>
  <PresentationFormat>Bildschirmpräsentation (4:3)</PresentationFormat>
  <Paragraphs>161</Paragraphs>
  <Slides>18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ＭＳ Ｐゴシック</vt:lpstr>
      <vt:lpstr>Arial</vt:lpstr>
      <vt:lpstr>Calibri</vt:lpstr>
      <vt:lpstr>Tahoma</vt:lpstr>
      <vt:lpstr>Times</vt:lpstr>
      <vt:lpstr>Verdana</vt:lpstr>
      <vt:lpstr>Wingdings</vt:lpstr>
      <vt:lpstr>VorschlagLeitungBKSgrau</vt:lpstr>
      <vt:lpstr>PowerPoint-Präsentation</vt:lpstr>
      <vt:lpstr>Inhalt</vt:lpstr>
      <vt:lpstr>Ausbildung an Bündner Mittelschulen</vt:lpstr>
      <vt:lpstr>Aufnahmeprüfung und Langzeitgymnasium </vt:lpstr>
      <vt:lpstr>Informationen:</vt:lpstr>
      <vt:lpstr>Informationen auf unserer Homepage</vt:lpstr>
      <vt:lpstr>PowerPoint-Präsentation</vt:lpstr>
      <vt:lpstr>PowerPoint-Präsentation</vt:lpstr>
      <vt:lpstr>PowerPoint-Präsentation</vt:lpstr>
      <vt:lpstr>PowerPoint-Präsentation</vt:lpstr>
      <vt:lpstr>Bestehensnormen</vt:lpstr>
      <vt:lpstr>PowerPoint-Präsentation</vt:lpstr>
      <vt:lpstr>Förderungen</vt:lpstr>
      <vt:lpstr>Klasseneinteilung und Betreuung</vt:lpstr>
      <vt:lpstr>PowerPoint-Präsentation</vt:lpstr>
      <vt:lpstr>Langzeitgymnasium?</vt:lpstr>
      <vt:lpstr>Wann ist ein Kind an der richtigen Schule?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Cristina Maranta</dc:creator>
  <cp:lastModifiedBy>Maranta Cristina</cp:lastModifiedBy>
  <cp:revision>66</cp:revision>
  <dcterms:created xsi:type="dcterms:W3CDTF">2020-09-06T21:27:09Z</dcterms:created>
  <dcterms:modified xsi:type="dcterms:W3CDTF">2025-08-22T11:07:30Z</dcterms:modified>
</cp:coreProperties>
</file>